
<file path=[Content_Types].xml><?xml version="1.0" encoding="utf-8"?>
<Types xmlns="http://schemas.openxmlformats.org/package/2006/content-types">
  <Default Extension="gif" ContentType="image/gif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64" r:id="rId2"/>
  </p:sldMasterIdLst>
  <p:notesMasterIdLst>
    <p:notesMasterId r:id="rId105"/>
  </p:notesMasterIdLst>
  <p:sldIdLst>
    <p:sldId id="256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353" r:id="rId33"/>
    <p:sldId id="354" r:id="rId34"/>
    <p:sldId id="355" r:id="rId35"/>
    <p:sldId id="356" r:id="rId36"/>
    <p:sldId id="357" r:id="rId37"/>
    <p:sldId id="358" r:id="rId38"/>
    <p:sldId id="359" r:id="rId39"/>
    <p:sldId id="360" r:id="rId40"/>
    <p:sldId id="287" r:id="rId41"/>
    <p:sldId id="288" r:id="rId42"/>
    <p:sldId id="289" r:id="rId43"/>
    <p:sldId id="290" r:id="rId44"/>
    <p:sldId id="291" r:id="rId45"/>
    <p:sldId id="292" r:id="rId46"/>
    <p:sldId id="293" r:id="rId47"/>
    <p:sldId id="294" r:id="rId48"/>
    <p:sldId id="295" r:id="rId49"/>
    <p:sldId id="296" r:id="rId50"/>
    <p:sldId id="297" r:id="rId51"/>
    <p:sldId id="298" r:id="rId52"/>
    <p:sldId id="299" r:id="rId53"/>
    <p:sldId id="300" r:id="rId54"/>
    <p:sldId id="301" r:id="rId55"/>
    <p:sldId id="302" r:id="rId56"/>
    <p:sldId id="303" r:id="rId57"/>
    <p:sldId id="304" r:id="rId58"/>
    <p:sldId id="305" r:id="rId59"/>
    <p:sldId id="306" r:id="rId60"/>
    <p:sldId id="307" r:id="rId61"/>
    <p:sldId id="308" r:id="rId62"/>
    <p:sldId id="309" r:id="rId63"/>
    <p:sldId id="310" r:id="rId64"/>
    <p:sldId id="311" r:id="rId65"/>
    <p:sldId id="312" r:id="rId66"/>
    <p:sldId id="313" r:id="rId67"/>
    <p:sldId id="314" r:id="rId68"/>
    <p:sldId id="315" r:id="rId69"/>
    <p:sldId id="316" r:id="rId70"/>
    <p:sldId id="317" r:id="rId71"/>
    <p:sldId id="318" r:id="rId72"/>
    <p:sldId id="320" r:id="rId73"/>
    <p:sldId id="321" r:id="rId74"/>
    <p:sldId id="322" r:id="rId75"/>
    <p:sldId id="323" r:id="rId76"/>
    <p:sldId id="336" r:id="rId77"/>
    <p:sldId id="324" r:id="rId78"/>
    <p:sldId id="325" r:id="rId79"/>
    <p:sldId id="326" r:id="rId80"/>
    <p:sldId id="327" r:id="rId81"/>
    <p:sldId id="328" r:id="rId82"/>
    <p:sldId id="329" r:id="rId83"/>
    <p:sldId id="330" r:id="rId84"/>
    <p:sldId id="331" r:id="rId85"/>
    <p:sldId id="332" r:id="rId86"/>
    <p:sldId id="333" r:id="rId87"/>
    <p:sldId id="334" r:id="rId88"/>
    <p:sldId id="335" r:id="rId89"/>
    <p:sldId id="338" r:id="rId90"/>
    <p:sldId id="340" r:id="rId91"/>
    <p:sldId id="341" r:id="rId92"/>
    <p:sldId id="342" r:id="rId93"/>
    <p:sldId id="347" r:id="rId94"/>
    <p:sldId id="348" r:id="rId95"/>
    <p:sldId id="349" r:id="rId96"/>
    <p:sldId id="350" r:id="rId97"/>
    <p:sldId id="351" r:id="rId98"/>
    <p:sldId id="352" r:id="rId99"/>
    <p:sldId id="343" r:id="rId100"/>
    <p:sldId id="344" r:id="rId101"/>
    <p:sldId id="345" r:id="rId102"/>
    <p:sldId id="346" r:id="rId103"/>
    <p:sldId id="258" r:id="rId10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hạm Văn Trung" initials="PVT" lastIdx="1" clrIdx="0">
    <p:extLst>
      <p:ext uri="{19B8F6BF-5375-455C-9EA6-DF929625EA0E}">
        <p15:presenceInfo xmlns:p15="http://schemas.microsoft.com/office/powerpoint/2012/main" userId="S::pmp_0981088044@centeronline.edu.vn::26fae170-6e38-423b-b6bc-55a97999adbe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1885" autoAdjust="0"/>
  </p:normalViewPr>
  <p:slideViewPr>
    <p:cSldViewPr snapToGrid="0">
      <p:cViewPr varScale="1">
        <p:scale>
          <a:sx n="79" d="100"/>
          <a:sy n="79" d="100"/>
        </p:scale>
        <p:origin x="1598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6" Type="http://schemas.openxmlformats.org/officeDocument/2006/relationships/slide" Target="slides/slide14.xml"/><Relationship Id="rId107" Type="http://schemas.openxmlformats.org/officeDocument/2006/relationships/presProps" Target="presProps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08" Type="http://schemas.openxmlformats.org/officeDocument/2006/relationships/viewProps" Target="viewProps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6" Type="http://schemas.openxmlformats.org/officeDocument/2006/relationships/commentAuthors" Target="commentAuthor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theme" Target="theme/theme1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tableStyles" Target="tableStyles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C4B541-A791-46BD-9EE7-3D17BA0CE1F7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88E945-9C1C-4AD2-81FA-171B30F0B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3835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/>
              <a:t>Nói</a:t>
            </a:r>
            <a:r>
              <a:rPr lang="en-US" dirty="0"/>
              <a:t> </a:t>
            </a:r>
            <a:r>
              <a:rPr lang="en-US" dirty="0" err="1"/>
              <a:t>rõ</a:t>
            </a:r>
            <a:r>
              <a:rPr lang="en-US" dirty="0"/>
              <a:t> application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làm</a:t>
            </a:r>
            <a:r>
              <a:rPr lang="en-US" dirty="0"/>
              <a:t> </a:t>
            </a:r>
            <a:r>
              <a:rPr lang="en-US" dirty="0" err="1"/>
              <a:t>gì</a:t>
            </a:r>
            <a:r>
              <a:rPr lang="en-US" dirty="0"/>
              <a:t> ở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này</a:t>
            </a: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- Architecture-dependent kernel code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8E945-9C1C-4AD2-81FA-171B30F0BF0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0596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8E945-9C1C-4AD2-81FA-171B30F0BF05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3332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262729" y="1895248"/>
            <a:ext cx="5711483" cy="2325060"/>
          </a:xfrm>
        </p:spPr>
        <p:txBody>
          <a:bodyPr anchor="ctr">
            <a:normAutofit/>
          </a:bodyPr>
          <a:lstStyle>
            <a:lvl1pPr algn="ctr">
              <a:defRPr sz="4500" baseline="0">
                <a:latin typeface="+mj-lt"/>
              </a:defRPr>
            </a:lvl1pPr>
          </a:lstStyle>
          <a:p>
            <a:r>
              <a:rPr lang="en-US" dirty="0"/>
              <a:t>YOUR TITLE GOES HERE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015914" y="4286454"/>
            <a:ext cx="3611879" cy="701717"/>
          </a:xfrm>
        </p:spPr>
        <p:txBody>
          <a:bodyPr/>
          <a:lstStyle>
            <a:lvl1pPr marL="0" indent="0" algn="r">
              <a:buNone/>
              <a:defRPr sz="1800">
                <a:latin typeface="+mj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Credit goes here…</a:t>
            </a:r>
          </a:p>
        </p:txBody>
      </p:sp>
    </p:spTree>
    <p:extLst>
      <p:ext uri="{BB962C8B-B14F-4D97-AF65-F5344CB8AC3E}">
        <p14:creationId xmlns:p14="http://schemas.microsoft.com/office/powerpoint/2010/main" val="606094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51C98B-63B2-497C-9402-149AE2BED4DC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73D91-15AE-4466-9A9E-53EB12AF59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0817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ing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0514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262731" y="1895248"/>
            <a:ext cx="5711483" cy="2325060"/>
          </a:xfrm>
        </p:spPr>
        <p:txBody>
          <a:bodyPr anchor="ctr">
            <a:normAutofit/>
          </a:bodyPr>
          <a:lstStyle>
            <a:lvl1pPr algn="ctr">
              <a:defRPr sz="4500" baseline="0">
                <a:latin typeface="+mj-lt"/>
              </a:defRPr>
            </a:lvl1pPr>
          </a:lstStyle>
          <a:p>
            <a:r>
              <a:rPr lang="en-US" dirty="0"/>
              <a:t>YOUR TITLE GOES HERE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015916" y="4286458"/>
            <a:ext cx="3611879" cy="701717"/>
          </a:xfrm>
        </p:spPr>
        <p:txBody>
          <a:bodyPr/>
          <a:lstStyle>
            <a:lvl1pPr marL="0" indent="0" algn="r">
              <a:buNone/>
              <a:defRPr sz="1800">
                <a:latin typeface="+mj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Credit goes here…</a:t>
            </a:r>
          </a:p>
        </p:txBody>
      </p:sp>
    </p:spTree>
    <p:extLst>
      <p:ext uri="{BB962C8B-B14F-4D97-AF65-F5344CB8AC3E}">
        <p14:creationId xmlns:p14="http://schemas.microsoft.com/office/powerpoint/2010/main" val="8676490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2857D-2FF2-42ED-8546-B099814BD6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681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ing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8233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jpg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.png"/><Relationship Id="rId5" Type="http://schemas.openxmlformats.org/officeDocument/2006/relationships/image" Target="../media/image1.jpg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92558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75305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28378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Caviar Dreams" panose="020B0402020204020504" pitchFamily="34" charset="0"/>
              </a:defRPr>
            </a:lvl1pPr>
          </a:lstStyle>
          <a:p>
            <a:fld id="{7D51C98B-63B2-497C-9402-149AE2BED4DC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28378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Caviar Dreams" panose="020B04020202040205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28378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Caviar Dreams" panose="020B0402020204020504" pitchFamily="34" charset="0"/>
              </a:defRPr>
            </a:lvl1pPr>
          </a:lstStyle>
          <a:p>
            <a:fld id="{61273D91-15AE-4466-9A9E-53EB12AF59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4998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b="1" kern="1200">
          <a:solidFill>
            <a:schemeClr val="tx1"/>
          </a:solidFill>
          <a:latin typeface="Caviar Dreams" panose="020B0402020204020504" pitchFamily="34" charset="0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Caviar Dreams" panose="020B0402020204020504" pitchFamily="34" charset="0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viar Dreams" panose="020B0402020204020504" pitchFamily="34" charset="0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Caviar Dreams" panose="020B0402020204020504" pitchFamily="34" charset="0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Caviar Dreams" panose="020B0402020204020504" pitchFamily="34" charset="0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Caviar Dreams" panose="020B0402020204020504" pitchFamily="34" charset="0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92558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75305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28378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Caviar Dreams" panose="020B0402020204020504" pitchFamily="34" charset="0"/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283787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Caviar Dreams" panose="020B04020202040205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28378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Caviar Dreams" panose="020B0402020204020504" pitchFamily="34" charset="0"/>
              </a:defRPr>
            </a:lvl1pPr>
          </a:lstStyle>
          <a:p>
            <a:fld id="{92E2857D-2FF2-42ED-8546-B099814BD6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349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b="1" kern="1200">
          <a:solidFill>
            <a:schemeClr val="tx1"/>
          </a:solidFill>
          <a:latin typeface="Caviar Dreams" panose="020B0402020204020504" pitchFamily="34" charset="0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Caviar Dreams" panose="020B0402020204020504" pitchFamily="34" charset="0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viar Dreams" panose="020B0402020204020504" pitchFamily="34" charset="0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Caviar Dreams" panose="020B0402020204020504" pitchFamily="34" charset="0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Caviar Dreams" panose="020B0402020204020504" pitchFamily="34" charset="0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Caviar Dreams" panose="020B0402020204020504" pitchFamily="34" charset="0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fif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5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QkRhS5yEnj0" TargetMode="External"/><Relationship Id="rId1" Type="http://schemas.openxmlformats.org/officeDocument/2006/relationships/slideLayout" Target="../slideLayouts/slideLayout5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f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fif"/><Relationship Id="rId2" Type="http://schemas.openxmlformats.org/officeDocument/2006/relationships/image" Target="../media/image24.jf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jpeg"/><Relationship Id="rId5" Type="http://schemas.openxmlformats.org/officeDocument/2006/relationships/image" Target="../media/image27.jfif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fi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gi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hyperlink" Target="https://byjus.com/gate/difference-between-cli-and-gui/#:~:text=GUI%20lets%20a%20user%20interact,offer%20both%20CLI%20and%20GUI" TargetMode="Externa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jpe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hyperlink" Target="https://devhints.io/vim" TargetMode="Externa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5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5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5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5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5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5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5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5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5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5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5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5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5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-iSAyiicyQY&amp;t=348s" TargetMode="External"/><Relationship Id="rId1" Type="http://schemas.openxmlformats.org/officeDocument/2006/relationships/slideLayout" Target="../slideLayouts/slideLayout5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hyperlink" Target="https://gist.github.com/lelinhtinh/fc660f3222a1da1b7ff923a4080742e5" TargetMode="External"/><Relationship Id="rId2" Type="http://schemas.openxmlformats.org/officeDocument/2006/relationships/hyperlink" Target="https://truongtc.com/sua-loi-sai-gio-khi-cai-dat-song-song-windows-ubuntu/" TargetMode="Externa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viblo.asia/p/su-dung-git-trong-ubuntu-jaqG0lOPGEKw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27308A2-97D3-F338-B7CE-F884C12C8B0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9721" y="3206627"/>
            <a:ext cx="3499992" cy="196905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CC74DC4-E403-B5B7-87E6-1AC604056F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53628" y="1136091"/>
            <a:ext cx="5711483" cy="2325060"/>
          </a:xfrm>
        </p:spPr>
        <p:txBody>
          <a:bodyPr>
            <a:normAutofit/>
          </a:bodyPr>
          <a:lstStyle/>
          <a:p>
            <a:r>
              <a:rPr lang="en-US" dirty="0">
                <a:latin typeface="Caviar Dreams" panose="020B0402020204020504" pitchFamily="34" charset="0"/>
              </a:rPr>
              <a:t>LINUX </a:t>
            </a:r>
            <a:br>
              <a:rPr lang="en-US" dirty="0">
                <a:latin typeface="Caviar Dreams" panose="020B0402020204020504" pitchFamily="34" charset="0"/>
              </a:rPr>
            </a:br>
            <a:r>
              <a:rPr lang="en-US" dirty="0">
                <a:latin typeface="Caviar Dreams" panose="020B0402020204020504" pitchFamily="34" charset="0"/>
              </a:rPr>
              <a:t>FUNDAMENTAL</a:t>
            </a:r>
          </a:p>
        </p:txBody>
      </p:sp>
    </p:spTree>
    <p:extLst>
      <p:ext uri="{BB962C8B-B14F-4D97-AF65-F5344CB8AC3E}">
        <p14:creationId xmlns:p14="http://schemas.microsoft.com/office/powerpoint/2010/main" val="31051993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CD3DF15-3752-4CD2-CE85-CF621093EE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8725" y="2645065"/>
            <a:ext cx="3425275" cy="227936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8FB942B-EC4A-3472-0D2B-13EC0FA51F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+mn-lt"/>
              </a:rPr>
              <a:t>1. </a:t>
            </a:r>
            <a:r>
              <a:rPr lang="en-US" sz="3200" dirty="0" err="1">
                <a:latin typeface="+mn-lt"/>
              </a:rPr>
              <a:t>Hệ</a:t>
            </a:r>
            <a:r>
              <a:rPr lang="en-US" sz="3200" dirty="0">
                <a:latin typeface="+mn-lt"/>
              </a:rPr>
              <a:t> </a:t>
            </a:r>
            <a:r>
              <a:rPr lang="en-US" sz="3200" dirty="0" err="1">
                <a:latin typeface="+mn-lt"/>
              </a:rPr>
              <a:t>điều</a:t>
            </a:r>
            <a:r>
              <a:rPr lang="en-US" sz="3200" dirty="0">
                <a:latin typeface="+mn-lt"/>
              </a:rPr>
              <a:t> </a:t>
            </a:r>
            <a:r>
              <a:rPr lang="en-US" sz="3200" dirty="0" err="1">
                <a:latin typeface="+mn-lt"/>
              </a:rPr>
              <a:t>hành</a:t>
            </a:r>
            <a:r>
              <a:rPr lang="en-US" sz="3200" dirty="0">
                <a:latin typeface="+mn-lt"/>
              </a:rPr>
              <a:t> </a:t>
            </a:r>
            <a:r>
              <a:rPr lang="en-US" sz="3200" dirty="0" err="1">
                <a:latin typeface="+mn-lt"/>
              </a:rPr>
              <a:t>là</a:t>
            </a:r>
            <a:r>
              <a:rPr lang="en-US" sz="3200" dirty="0">
                <a:latin typeface="+mn-lt"/>
              </a:rPr>
              <a:t> </a:t>
            </a:r>
            <a:r>
              <a:rPr lang="en-US" sz="3200" dirty="0" err="1">
                <a:latin typeface="+mn-lt"/>
              </a:rPr>
              <a:t>gì</a:t>
            </a:r>
            <a:r>
              <a:rPr lang="en-US" sz="3200" dirty="0">
                <a:latin typeface="+mn-lt"/>
              </a:rPr>
              <a:t> ?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45DFB0-B2CB-A079-EBBE-00955B65EB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phiên</a:t>
            </a:r>
            <a:r>
              <a:rPr lang="en-US" dirty="0"/>
              <a:t> </a:t>
            </a:r>
            <a:r>
              <a:rPr lang="en-US" dirty="0" err="1"/>
              <a:t>bản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/>
              <a:t>hành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dùng</a:t>
            </a:r>
            <a:r>
              <a:rPr lang="en-US" dirty="0"/>
              <a:t> </a:t>
            </a:r>
            <a:r>
              <a:rPr lang="en-US" dirty="0" err="1"/>
              <a:t>phổ</a:t>
            </a:r>
            <a:r>
              <a:rPr lang="en-US" dirty="0"/>
              <a:t> </a:t>
            </a:r>
            <a:r>
              <a:rPr lang="en-US" dirty="0" err="1"/>
              <a:t>biển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nay: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D974B7-30BD-E445-6FF0-B3C7D0EFD5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833" y="2571824"/>
            <a:ext cx="4709242" cy="271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97792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0A2560-98E8-DBD1-78FB-F5985F736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11. Linux Ubuntu Installation Guide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E2F4A6-ACC2-75D9-E56A-3D44A2A3C5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744177"/>
            <a:ext cx="7886700" cy="4351338"/>
          </a:xfrm>
        </p:spPr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sz="1800" dirty="0"/>
              <a:t> </a:t>
            </a:r>
            <a:r>
              <a:rPr lang="en-US" sz="1800" dirty="0" err="1"/>
              <a:t>Lỗi</a:t>
            </a:r>
            <a:r>
              <a:rPr lang="en-US" sz="1800" dirty="0"/>
              <a:t> </a:t>
            </a:r>
            <a:r>
              <a:rPr lang="en-US" sz="1800" dirty="0" err="1"/>
              <a:t>yêu</a:t>
            </a:r>
            <a:r>
              <a:rPr lang="en-US" sz="1800" dirty="0"/>
              <a:t> </a:t>
            </a:r>
            <a:r>
              <a:rPr lang="en-US" sz="1800" dirty="0" err="1"/>
              <a:t>cầu</a:t>
            </a:r>
            <a:r>
              <a:rPr lang="en-US" sz="1800" dirty="0"/>
              <a:t> turn off RTS:</a:t>
            </a:r>
          </a:p>
          <a:p>
            <a:pPr>
              <a:buFont typeface="Wingdings" panose="05000000000000000000" pitchFamily="2" charset="2"/>
              <a:buChar char="q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520957-2186-9445-DF8C-EF77CD7C7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2857D-2FF2-42ED-8546-B099814BD6AF}" type="slidenum">
              <a:rPr lang="en-US" smtClean="0"/>
              <a:t>100</a:t>
            </a:fld>
            <a:endParaRPr lang="en-US"/>
          </a:p>
        </p:txBody>
      </p:sp>
      <p:pic>
        <p:nvPicPr>
          <p:cNvPr id="5122" name="Picture 2" descr="Dual booting Windows 10 and Ubuntu 20.04 - with RST issue fixed - DEV  Community">
            <a:extLst>
              <a:ext uri="{FF2B5EF4-FFF2-40B4-BE49-F238E27FC236}">
                <a16:creationId xmlns:a16="http://schemas.microsoft.com/office/drawing/2014/main" id="{7C16FC87-2AAD-F45A-D450-88DAFBF379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277" y="2187353"/>
            <a:ext cx="6410417" cy="3766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1A08CDB-6E42-C31B-E9DB-D6839195703D}"/>
              </a:ext>
            </a:extLst>
          </p:cNvPr>
          <p:cNvSpPr txBox="1"/>
          <p:nvPr/>
        </p:nvSpPr>
        <p:spPr>
          <a:xfrm>
            <a:off x="622553" y="6221571"/>
            <a:ext cx="5669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Link: https://www.youtube.com/watch?v=rSn34Gv3-D4</a:t>
            </a:r>
          </a:p>
        </p:txBody>
      </p:sp>
    </p:spTree>
    <p:extLst>
      <p:ext uri="{BB962C8B-B14F-4D97-AF65-F5344CB8AC3E}">
        <p14:creationId xmlns:p14="http://schemas.microsoft.com/office/powerpoint/2010/main" val="197468068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BA4AD-98D1-316E-EA06-587877413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11. Linux Ubuntu Installation Guide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586CAF-0924-CC24-C695-E35230F0F5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Sau </a:t>
            </a:r>
            <a:r>
              <a:rPr lang="en-US" sz="1800" dirty="0" err="1"/>
              <a:t>khi</a:t>
            </a:r>
            <a:r>
              <a:rPr lang="en-US" sz="1800" dirty="0"/>
              <a:t> </a:t>
            </a:r>
            <a:r>
              <a:rPr lang="en-US" sz="1800" dirty="0" err="1"/>
              <a:t>làm</a:t>
            </a:r>
            <a:r>
              <a:rPr lang="en-US" sz="1800" dirty="0"/>
              <a:t> </a:t>
            </a:r>
            <a:r>
              <a:rPr lang="en-US" sz="1800" dirty="0" err="1"/>
              <a:t>như</a:t>
            </a:r>
            <a:r>
              <a:rPr lang="en-US" sz="1800" dirty="0"/>
              <a:t> </a:t>
            </a:r>
            <a:r>
              <a:rPr lang="en-US" sz="1800" dirty="0" err="1"/>
              <a:t>trên</a:t>
            </a:r>
            <a:r>
              <a:rPr lang="en-US" sz="1800" dirty="0"/>
              <a:t> </a:t>
            </a:r>
            <a:r>
              <a:rPr lang="en-US" sz="1800" dirty="0" err="1"/>
              <a:t>bạn</a:t>
            </a:r>
            <a:r>
              <a:rPr lang="en-US" sz="1800" dirty="0"/>
              <a:t> </a:t>
            </a:r>
            <a:r>
              <a:rPr lang="en-US" sz="1800" dirty="0" err="1"/>
              <a:t>chuyển</a:t>
            </a:r>
            <a:r>
              <a:rPr lang="en-US" sz="1800" dirty="0"/>
              <a:t> qua </a:t>
            </a:r>
            <a:r>
              <a:rPr lang="en-US" sz="1800" dirty="0" err="1"/>
              <a:t>lại</a:t>
            </a:r>
            <a:r>
              <a:rPr lang="en-US" sz="1800" dirty="0"/>
              <a:t> Window </a:t>
            </a:r>
            <a:r>
              <a:rPr lang="en-US" sz="1800" dirty="0" err="1"/>
              <a:t>thì</a:t>
            </a:r>
            <a:r>
              <a:rPr lang="en-US" sz="1800" dirty="0"/>
              <a:t> </a:t>
            </a:r>
            <a:r>
              <a:rPr lang="en-US" sz="1800" dirty="0" err="1"/>
              <a:t>sẽ</a:t>
            </a:r>
            <a:r>
              <a:rPr lang="en-US" sz="1800" dirty="0"/>
              <a:t> </a:t>
            </a:r>
            <a:r>
              <a:rPr lang="en-US" sz="1800" dirty="0" err="1"/>
              <a:t>lỗi</a:t>
            </a:r>
            <a:r>
              <a:rPr lang="en-US" sz="1800" dirty="0"/>
              <a:t> </a:t>
            </a:r>
            <a:r>
              <a:rPr lang="en-US" sz="1800" dirty="0" err="1"/>
              <a:t>màn</a:t>
            </a:r>
            <a:r>
              <a:rPr lang="en-US" sz="1800" dirty="0"/>
              <a:t> </a:t>
            </a:r>
            <a:r>
              <a:rPr lang="en-US" sz="1800" dirty="0" err="1"/>
              <a:t>hình</a:t>
            </a:r>
            <a:r>
              <a:rPr lang="en-US" sz="1800" dirty="0"/>
              <a:t> </a:t>
            </a:r>
            <a:r>
              <a:rPr lang="en-US" sz="1800" dirty="0" err="1"/>
              <a:t>xanh</a:t>
            </a:r>
            <a:r>
              <a:rPr lang="en-US" sz="1800" dirty="0"/>
              <a:t>, </a:t>
            </a:r>
            <a:r>
              <a:rPr lang="en-US" sz="1800" dirty="0" err="1"/>
              <a:t>đấy</a:t>
            </a:r>
            <a:r>
              <a:rPr lang="en-US" sz="1800" dirty="0"/>
              <a:t> </a:t>
            </a:r>
            <a:r>
              <a:rPr lang="en-US" sz="1800" dirty="0" err="1"/>
              <a:t>là</a:t>
            </a:r>
            <a:r>
              <a:rPr lang="en-US" sz="1800" dirty="0"/>
              <a:t> do </a:t>
            </a:r>
            <a:r>
              <a:rPr lang="en-US" sz="1800" dirty="0" err="1"/>
              <a:t>lỗi</a:t>
            </a:r>
            <a:r>
              <a:rPr lang="en-US" sz="1800" dirty="0"/>
              <a:t> </a:t>
            </a:r>
            <a:r>
              <a:rPr lang="en-US" sz="1800" dirty="0" err="1"/>
              <a:t>tương</a:t>
            </a:r>
            <a:r>
              <a:rPr lang="en-US" sz="1800" dirty="0"/>
              <a:t> </a:t>
            </a:r>
            <a:r>
              <a:rPr lang="en-US" sz="1800" dirty="0" err="1"/>
              <a:t>thích</a:t>
            </a:r>
            <a:r>
              <a:rPr lang="en-US" sz="1800" dirty="0"/>
              <a:t> </a:t>
            </a:r>
            <a:r>
              <a:rPr lang="en-US" sz="1800" dirty="0" err="1"/>
              <a:t>sau</a:t>
            </a:r>
            <a:r>
              <a:rPr lang="en-US" sz="1800" dirty="0"/>
              <a:t> </a:t>
            </a:r>
            <a:r>
              <a:rPr lang="en-US" sz="1800" dirty="0" err="1"/>
              <a:t>khi</a:t>
            </a:r>
            <a:r>
              <a:rPr lang="en-US" sz="1800" dirty="0"/>
              <a:t> </a:t>
            </a:r>
            <a:r>
              <a:rPr lang="en-US" sz="1800" dirty="0" err="1"/>
              <a:t>chuyển</a:t>
            </a:r>
            <a:r>
              <a:rPr lang="en-US" sz="1800" dirty="0"/>
              <a:t> </a:t>
            </a:r>
            <a:r>
              <a:rPr lang="en-US" sz="1800" dirty="0" err="1"/>
              <a:t>sata</a:t>
            </a:r>
            <a:r>
              <a:rPr lang="en-US" sz="1800" dirty="0"/>
              <a:t> mode sang </a:t>
            </a:r>
            <a:r>
              <a:rPr lang="en-US" sz="1800" dirty="0" err="1"/>
              <a:t>ahci</a:t>
            </a:r>
            <a:r>
              <a:rPr lang="en-US" sz="1800" dirty="0"/>
              <a:t>.</a:t>
            </a:r>
          </a:p>
          <a:p>
            <a:pPr marL="0" indent="0">
              <a:buNone/>
            </a:pPr>
            <a:r>
              <a:rPr lang="en-US" sz="1800" dirty="0"/>
              <a:t>Link: </a:t>
            </a:r>
            <a:r>
              <a:rPr lang="en-US" sz="1800" dirty="0">
                <a:hlinkClick r:id="rId2"/>
              </a:rPr>
              <a:t>https://www.youtube.com/watch?v=QkRhS5yEnj0</a:t>
            </a:r>
            <a:endParaRPr lang="en-US" sz="1800" dirty="0"/>
          </a:p>
          <a:p>
            <a:pPr marL="0" indent="0">
              <a:buNone/>
            </a:pPr>
            <a:r>
              <a:rPr lang="en-US" sz="1800" dirty="0"/>
              <a:t>Note that: </a:t>
            </a:r>
            <a:r>
              <a:rPr lang="en-US" sz="1800" dirty="0" err="1"/>
              <a:t>Sẽ</a:t>
            </a:r>
            <a:r>
              <a:rPr lang="en-US" sz="1800" dirty="0"/>
              <a:t> </a:t>
            </a:r>
            <a:r>
              <a:rPr lang="en-US" sz="1800" dirty="0" err="1"/>
              <a:t>còn</a:t>
            </a:r>
            <a:r>
              <a:rPr lang="en-US" sz="1800" dirty="0"/>
              <a:t> </a:t>
            </a:r>
            <a:r>
              <a:rPr lang="en-US" sz="1800" dirty="0" err="1"/>
              <a:t>bổ</a:t>
            </a:r>
            <a:r>
              <a:rPr lang="en-US" sz="1800" dirty="0"/>
              <a:t> sung </a:t>
            </a:r>
            <a:r>
              <a:rPr lang="en-US" sz="1800" dirty="0" err="1"/>
              <a:t>thêm</a:t>
            </a:r>
            <a:r>
              <a:rPr lang="en-US" sz="1800" dirty="0"/>
              <a:t> :&gt;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77917F-A08D-E377-FAA6-894A7D477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2857D-2FF2-42ED-8546-B099814BD6AF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866135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240866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42C29-8194-BACD-4CF0-DF663CB23D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2. </a:t>
            </a:r>
            <a:r>
              <a:rPr lang="en-US" sz="3200" dirty="0" err="1"/>
              <a:t>Giới</a:t>
            </a:r>
            <a:r>
              <a:rPr lang="en-US" sz="3200" dirty="0"/>
              <a:t> </a:t>
            </a:r>
            <a:r>
              <a:rPr lang="en-US" sz="3200" dirty="0" err="1"/>
              <a:t>thiệu</a:t>
            </a:r>
            <a:r>
              <a:rPr lang="en-US" sz="3200" dirty="0"/>
              <a:t> </a:t>
            </a:r>
            <a:r>
              <a:rPr lang="en-US" sz="3200" dirty="0" err="1"/>
              <a:t>về</a:t>
            </a:r>
            <a:r>
              <a:rPr lang="en-US" sz="3200" dirty="0"/>
              <a:t> Linux OS </a:t>
            </a:r>
            <a:r>
              <a:rPr lang="en-US" sz="3200" dirty="0" err="1"/>
              <a:t>và</a:t>
            </a:r>
            <a:r>
              <a:rPr lang="en-US" sz="3200" dirty="0"/>
              <a:t> </a:t>
            </a:r>
            <a:r>
              <a:rPr lang="en-US" sz="3200" dirty="0" err="1"/>
              <a:t>ứng</a:t>
            </a:r>
            <a:r>
              <a:rPr lang="en-US" sz="3200" dirty="0"/>
              <a:t> </a:t>
            </a:r>
            <a:r>
              <a:rPr lang="en-US" sz="3200" dirty="0" err="1"/>
              <a:t>dụng</a:t>
            </a:r>
            <a:endParaRPr lang="en-US" sz="3200" dirty="0"/>
          </a:p>
        </p:txBody>
      </p:sp>
      <p:pic>
        <p:nvPicPr>
          <p:cNvPr id="6148" name="Picture 4" descr="Du hành thời gian Máy tính Biểu tượng Clip nghệ thuật - Đồng Hồ, Sự Kiện  Lịch Sử, Lịch Thời Gian, Lùi Lại Biểu Tượng 512*512 minh bạch Png Tải về  miễn">
            <a:extLst>
              <a:ext uri="{FF2B5EF4-FFF2-40B4-BE49-F238E27FC236}">
                <a16:creationId xmlns:a16="http://schemas.microsoft.com/office/drawing/2014/main" id="{CEC6E850-89CD-0B9B-3417-6BD53980EFC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357" y="1789151"/>
            <a:ext cx="242259" cy="242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5A8F720-69CA-014E-51FE-3B1DF3F6D0C7}"/>
              </a:ext>
            </a:extLst>
          </p:cNvPr>
          <p:cNvSpPr txBox="1"/>
          <p:nvPr/>
        </p:nvSpPr>
        <p:spPr>
          <a:xfrm>
            <a:off x="1014616" y="1702532"/>
            <a:ext cx="3485249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>
                <a:latin typeface="+mj-lt"/>
              </a:rPr>
              <a:t>Unix </a:t>
            </a:r>
            <a:r>
              <a:rPr lang="en-US" sz="2100" dirty="0" err="1">
                <a:latin typeface="+mj-lt"/>
              </a:rPr>
              <a:t>và</a:t>
            </a:r>
            <a:r>
              <a:rPr lang="en-US" sz="2100" dirty="0">
                <a:latin typeface="+mj-lt"/>
              </a:rPr>
              <a:t> </a:t>
            </a:r>
            <a:r>
              <a:rPr lang="en-US" sz="2100" dirty="0" err="1">
                <a:latin typeface="+mj-lt"/>
              </a:rPr>
              <a:t>tiền</a:t>
            </a:r>
            <a:r>
              <a:rPr lang="en-US" sz="2100" dirty="0">
                <a:latin typeface="+mj-lt"/>
              </a:rPr>
              <a:t> </a:t>
            </a:r>
            <a:r>
              <a:rPr lang="en-US" sz="2100" dirty="0" err="1">
                <a:latin typeface="+mj-lt"/>
              </a:rPr>
              <a:t>thân</a:t>
            </a:r>
            <a:r>
              <a:rPr lang="en-US" sz="2100" dirty="0">
                <a:latin typeface="+mj-lt"/>
              </a:rPr>
              <a:t> </a:t>
            </a:r>
            <a:r>
              <a:rPr lang="en-US" sz="2100" dirty="0" err="1">
                <a:latin typeface="+mj-lt"/>
              </a:rPr>
              <a:t>của</a:t>
            </a:r>
            <a:r>
              <a:rPr lang="en-US" sz="2100" dirty="0">
                <a:latin typeface="+mj-lt"/>
              </a:rPr>
              <a:t> Linux</a:t>
            </a:r>
          </a:p>
        </p:txBody>
      </p:sp>
      <p:pic>
        <p:nvPicPr>
          <p:cNvPr id="6152" name="Picture 8" descr="Bell Labs Kills Fundamental Physics Research | WIRED">
            <a:extLst>
              <a:ext uri="{FF2B5EF4-FFF2-40B4-BE49-F238E27FC236}">
                <a16:creationId xmlns:a16="http://schemas.microsoft.com/office/drawing/2014/main" id="{9A2F5274-F40C-C170-496F-A87DD7A730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4400" y="2313034"/>
            <a:ext cx="2409825" cy="1895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19A440F-A74A-199B-794F-D66C158000F7}"/>
              </a:ext>
            </a:extLst>
          </p:cNvPr>
          <p:cNvSpPr txBox="1"/>
          <p:nvPr/>
        </p:nvSpPr>
        <p:spPr>
          <a:xfrm>
            <a:off x="140161" y="2289060"/>
            <a:ext cx="6273767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dirty="0" err="1">
                <a:latin typeface="+mj-lt"/>
              </a:rPr>
              <a:t>Vào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năm</a:t>
            </a:r>
            <a:r>
              <a:rPr lang="en-US" dirty="0">
                <a:latin typeface="+mj-lt"/>
              </a:rPr>
              <a:t> 1969, </a:t>
            </a:r>
            <a:r>
              <a:rPr lang="en-US" dirty="0" err="1">
                <a:latin typeface="+mj-lt"/>
              </a:rPr>
              <a:t>phòng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thí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nghiệm</a:t>
            </a:r>
            <a:r>
              <a:rPr lang="en-US" dirty="0">
                <a:latin typeface="+mj-lt"/>
              </a:rPr>
              <a:t> Bell Labs </a:t>
            </a:r>
            <a:r>
              <a:rPr lang="en-US" dirty="0" err="1">
                <a:latin typeface="+mj-lt"/>
              </a:rPr>
              <a:t>của</a:t>
            </a:r>
            <a:r>
              <a:rPr lang="en-US" dirty="0">
                <a:latin typeface="+mj-lt"/>
              </a:rPr>
              <a:t> AT&amp;T (</a:t>
            </a:r>
            <a:r>
              <a:rPr lang="en-US" dirty="0" err="1">
                <a:latin typeface="+mj-lt"/>
              </a:rPr>
              <a:t>một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trong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những</a:t>
            </a:r>
            <a:r>
              <a:rPr lang="en-US" dirty="0">
                <a:latin typeface="+mj-lt"/>
              </a:rPr>
              <a:t>  </a:t>
            </a:r>
            <a:r>
              <a:rPr lang="en-US" dirty="0" err="1">
                <a:latin typeface="+mj-lt"/>
              </a:rPr>
              <a:t>nhà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cung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cấp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dịch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vụ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viễn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thông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lớn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nhất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Hoa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Kỳ</a:t>
            </a:r>
            <a:r>
              <a:rPr lang="en-US" dirty="0">
                <a:latin typeface="+mj-lt"/>
              </a:rPr>
              <a:t>) </a:t>
            </a:r>
            <a:r>
              <a:rPr lang="en-US" dirty="0" err="1">
                <a:latin typeface="+mj-lt"/>
              </a:rPr>
              <a:t>đã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phát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triển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một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hệ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điều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hành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gọi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là</a:t>
            </a:r>
            <a:r>
              <a:rPr lang="en-US" dirty="0">
                <a:latin typeface="+mj-lt"/>
              </a:rPr>
              <a:t> “Unix” </a:t>
            </a:r>
            <a:r>
              <a:rPr lang="en-US" dirty="0" err="1">
                <a:latin typeface="+mj-lt"/>
              </a:rPr>
              <a:t>và</a:t>
            </a:r>
            <a:r>
              <a:rPr lang="en-US" dirty="0">
                <a:latin typeface="+mj-lt"/>
              </a:rPr>
              <a:t> do  </a:t>
            </a:r>
            <a:r>
              <a:rPr lang="en-US" dirty="0" err="1">
                <a:latin typeface="+mj-lt"/>
              </a:rPr>
              <a:t>luật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chống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độc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quyền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nên</a:t>
            </a:r>
            <a:r>
              <a:rPr lang="en-US" dirty="0">
                <a:latin typeface="+mj-lt"/>
              </a:rPr>
              <a:t> AT&amp;T </a:t>
            </a:r>
            <a:r>
              <a:rPr lang="en-US" dirty="0" err="1">
                <a:latin typeface="+mj-lt"/>
              </a:rPr>
              <a:t>đã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phải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công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bố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mã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nguồn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này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cho</a:t>
            </a:r>
            <a:r>
              <a:rPr lang="en-US" dirty="0">
                <a:latin typeface="+mj-lt"/>
              </a:rPr>
              <a:t> ai </a:t>
            </a:r>
            <a:r>
              <a:rPr lang="en-US" dirty="0" err="1">
                <a:latin typeface="+mj-lt"/>
              </a:rPr>
              <a:t>có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nhu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cầu</a:t>
            </a:r>
            <a:r>
              <a:rPr lang="en-US" dirty="0">
                <a:latin typeface="+mj-lt"/>
              </a:rPr>
              <a:t>.</a:t>
            </a:r>
          </a:p>
          <a:p>
            <a:pPr algn="just"/>
            <a:endParaRPr lang="en-US" dirty="0">
              <a:latin typeface="+mj-lt"/>
            </a:endParaRP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dirty="0" err="1">
                <a:latin typeface="+mj-lt"/>
              </a:rPr>
              <a:t>Năm</a:t>
            </a:r>
            <a:r>
              <a:rPr lang="en-US" dirty="0">
                <a:latin typeface="+mj-lt"/>
              </a:rPr>
              <a:t> 1984, </a:t>
            </a:r>
            <a:r>
              <a:rPr lang="en-US" dirty="0" err="1">
                <a:latin typeface="+mj-lt"/>
              </a:rPr>
              <a:t>lệnh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chống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độc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quyền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với</a:t>
            </a:r>
            <a:r>
              <a:rPr lang="en-US" dirty="0">
                <a:latin typeface="+mj-lt"/>
              </a:rPr>
              <a:t> AT&amp;T </a:t>
            </a:r>
            <a:r>
              <a:rPr lang="en-US" dirty="0" err="1">
                <a:latin typeface="+mj-lt"/>
              </a:rPr>
              <a:t>đã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kết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thúc</a:t>
            </a:r>
            <a:r>
              <a:rPr lang="en-US" dirty="0">
                <a:latin typeface="+mj-lt"/>
              </a:rPr>
              <a:t>, </a:t>
            </a:r>
            <a:r>
              <a:rPr lang="en-US" dirty="0" err="1">
                <a:latin typeface="+mj-lt"/>
              </a:rPr>
              <a:t>nên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họ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đã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biến</a:t>
            </a:r>
            <a:r>
              <a:rPr lang="en-US" dirty="0">
                <a:latin typeface="+mj-lt"/>
              </a:rPr>
              <a:t> Unix </a:t>
            </a:r>
            <a:r>
              <a:rPr lang="en-US" dirty="0" err="1">
                <a:latin typeface="+mj-lt"/>
              </a:rPr>
              <a:t>thành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một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phần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mềm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độc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quyền</a:t>
            </a:r>
            <a:r>
              <a:rPr lang="en-US" dirty="0">
                <a:latin typeface="+mj-lt"/>
              </a:rPr>
              <a:t>. </a:t>
            </a:r>
            <a:r>
              <a:rPr lang="en-US" dirty="0" err="1">
                <a:latin typeface="+mj-lt"/>
              </a:rPr>
              <a:t>Dựa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trên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điều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này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mà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dự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án</a:t>
            </a:r>
            <a:r>
              <a:rPr lang="en-US" dirty="0">
                <a:latin typeface="+mj-lt"/>
              </a:rPr>
              <a:t> GNU Project </a:t>
            </a:r>
            <a:r>
              <a:rPr lang="en-US" dirty="0" err="1">
                <a:latin typeface="+mj-lt"/>
              </a:rPr>
              <a:t>với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mục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tiêu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là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tạo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ra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hệ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điều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hành</a:t>
            </a:r>
            <a:r>
              <a:rPr lang="en-US" dirty="0">
                <a:latin typeface="+mj-lt"/>
              </a:rPr>
              <a:t>  </a:t>
            </a:r>
            <a:r>
              <a:rPr lang="en-US" dirty="0" err="1">
                <a:latin typeface="+mj-lt"/>
              </a:rPr>
              <a:t>được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sài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miễn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phí</a:t>
            </a:r>
            <a:r>
              <a:rPr lang="en-US" dirty="0">
                <a:latin typeface="+mj-lt"/>
              </a:rPr>
              <a:t>.</a:t>
            </a:r>
          </a:p>
          <a:p>
            <a:pPr algn="just"/>
            <a:endParaRPr lang="en-US" dirty="0">
              <a:latin typeface="+mj-lt"/>
            </a:endParaRP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dirty="0" err="1">
                <a:latin typeface="+mj-lt"/>
              </a:rPr>
              <a:t>Đầu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năm</a:t>
            </a:r>
            <a:r>
              <a:rPr lang="en-US" dirty="0">
                <a:latin typeface="+mj-lt"/>
              </a:rPr>
              <a:t> 1990, </a:t>
            </a:r>
            <a:r>
              <a:rPr lang="en-US" dirty="0" err="1">
                <a:latin typeface="+mj-lt"/>
              </a:rPr>
              <a:t>dự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án</a:t>
            </a:r>
            <a:r>
              <a:rPr lang="en-US" dirty="0">
                <a:latin typeface="+mj-lt"/>
              </a:rPr>
              <a:t> GNU </a:t>
            </a:r>
            <a:r>
              <a:rPr lang="en-US" dirty="0" err="1">
                <a:latin typeface="+mj-lt"/>
              </a:rPr>
              <a:t>đã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gần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như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hoàn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thành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và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chỉ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thiếu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phần</a:t>
            </a:r>
            <a:r>
              <a:rPr lang="en-US" dirty="0">
                <a:latin typeface="+mj-lt"/>
              </a:rPr>
              <a:t> Kernel </a:t>
            </a:r>
            <a:r>
              <a:rPr lang="en-US" dirty="0" err="1">
                <a:latin typeface="+mj-lt"/>
              </a:rPr>
              <a:t>nữa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4081995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2AC255-FF28-C7B8-78C6-B3BF59F775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2. </a:t>
            </a:r>
            <a:r>
              <a:rPr lang="en-US" sz="3200" dirty="0" err="1"/>
              <a:t>Giới</a:t>
            </a:r>
            <a:r>
              <a:rPr lang="en-US" sz="3200" dirty="0"/>
              <a:t> </a:t>
            </a:r>
            <a:r>
              <a:rPr lang="en-US" sz="3200" dirty="0" err="1"/>
              <a:t>thiệu</a:t>
            </a:r>
            <a:r>
              <a:rPr lang="en-US" sz="3200" dirty="0"/>
              <a:t> </a:t>
            </a:r>
            <a:r>
              <a:rPr lang="en-US" sz="3200" dirty="0" err="1"/>
              <a:t>về</a:t>
            </a:r>
            <a:r>
              <a:rPr lang="en-US" sz="3200" dirty="0"/>
              <a:t> Linux OS </a:t>
            </a:r>
            <a:r>
              <a:rPr lang="en-US" sz="3200" dirty="0" err="1"/>
              <a:t>và</a:t>
            </a:r>
            <a:r>
              <a:rPr lang="en-US" sz="3200" dirty="0"/>
              <a:t> </a:t>
            </a:r>
            <a:r>
              <a:rPr lang="en-US" sz="3200" dirty="0" err="1"/>
              <a:t>ứng</a:t>
            </a:r>
            <a:r>
              <a:rPr lang="en-US" sz="3200" dirty="0"/>
              <a:t> </a:t>
            </a:r>
            <a:r>
              <a:rPr lang="en-US" sz="3200" dirty="0" err="1"/>
              <a:t>dụng</a:t>
            </a:r>
            <a:endParaRPr lang="en-US" sz="3200" dirty="0"/>
          </a:p>
        </p:txBody>
      </p:sp>
      <p:pic>
        <p:nvPicPr>
          <p:cNvPr id="4" name="Picture 4" descr="Du hành thời gian Máy tính Biểu tượng Clip nghệ thuật - Đồng Hồ, Sự Kiện  Lịch Sử, Lịch Thời Gian, Lùi Lại Biểu Tượng 512*512 minh bạch Png Tải về  miễn">
            <a:extLst>
              <a:ext uri="{FF2B5EF4-FFF2-40B4-BE49-F238E27FC236}">
                <a16:creationId xmlns:a16="http://schemas.microsoft.com/office/drawing/2014/main" id="{E520FC53-5D39-21F8-77F3-BAAC10976BE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214" y="1829906"/>
            <a:ext cx="238033" cy="238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40C80AE-73C6-083C-6EB6-08E070112BA8}"/>
              </a:ext>
            </a:extLst>
          </p:cNvPr>
          <p:cNvSpPr txBox="1"/>
          <p:nvPr/>
        </p:nvSpPr>
        <p:spPr>
          <a:xfrm>
            <a:off x="948247" y="1733897"/>
            <a:ext cx="28459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+mj-lt"/>
              </a:rPr>
              <a:t>Sự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hình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thành</a:t>
            </a:r>
            <a:r>
              <a:rPr lang="en-US" dirty="0">
                <a:latin typeface="+mj-lt"/>
              </a:rPr>
              <a:t> Linux Kernel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599363-74B8-5403-D757-06185464A10C}"/>
              </a:ext>
            </a:extLst>
          </p:cNvPr>
          <p:cNvSpPr txBox="1"/>
          <p:nvPr/>
        </p:nvSpPr>
        <p:spPr>
          <a:xfrm>
            <a:off x="404351" y="2315014"/>
            <a:ext cx="748554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Năm</a:t>
            </a:r>
            <a:r>
              <a:rPr lang="en-US" dirty="0">
                <a:latin typeface="+mj-lt"/>
              </a:rPr>
              <a:t> 1991, Linus Torvalds </a:t>
            </a:r>
            <a:r>
              <a:rPr lang="en-US" dirty="0" err="1">
                <a:latin typeface="+mj-lt"/>
              </a:rPr>
              <a:t>đang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là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sinh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viên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trẻ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tại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đại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học</a:t>
            </a:r>
            <a:r>
              <a:rPr lang="en-US" dirty="0">
                <a:latin typeface="+mj-lt"/>
              </a:rPr>
              <a:t> Helsinki </a:t>
            </a:r>
            <a:r>
              <a:rPr lang="en-US" dirty="0" err="1">
                <a:latin typeface="+mj-lt"/>
              </a:rPr>
              <a:t>cảm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thấy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hứng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thú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với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các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hệ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điều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hành</a:t>
            </a:r>
            <a:r>
              <a:rPr lang="en-US" dirty="0">
                <a:latin typeface="+mj-lt"/>
              </a:rPr>
              <a:t>, </a:t>
            </a:r>
            <a:r>
              <a:rPr lang="en-US" dirty="0" err="1">
                <a:latin typeface="+mj-lt"/>
              </a:rPr>
              <a:t>đặc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biệt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là</a:t>
            </a:r>
            <a:r>
              <a:rPr lang="en-US" dirty="0">
                <a:latin typeface="+mj-lt"/>
              </a:rPr>
              <a:t> MINIX. </a:t>
            </a:r>
            <a:r>
              <a:rPr lang="en-US" dirty="0" err="1">
                <a:latin typeface="+mj-lt"/>
              </a:rPr>
              <a:t>Nhưng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khá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bức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xức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vì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bị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giới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hạn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vì</a:t>
            </a:r>
            <a:r>
              <a:rPr lang="en-US" dirty="0">
                <a:latin typeface="+mj-lt"/>
              </a:rPr>
              <a:t> MINIX </a:t>
            </a:r>
            <a:r>
              <a:rPr lang="en-US" dirty="0" err="1">
                <a:latin typeface="+mj-lt"/>
              </a:rPr>
              <a:t>bị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giới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hạn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trong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lĩnh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vực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giáo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dục</a:t>
            </a:r>
            <a:r>
              <a:rPr lang="en-US" dirty="0">
                <a:latin typeface="+mj-lt"/>
              </a:rPr>
              <a:t>.</a:t>
            </a:r>
          </a:p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5BB295-D807-4373-A1B6-E0CAAB80A746}"/>
              </a:ext>
            </a:extLst>
          </p:cNvPr>
          <p:cNvSpPr txBox="1"/>
          <p:nvPr/>
        </p:nvSpPr>
        <p:spPr>
          <a:xfrm>
            <a:off x="404350" y="3429000"/>
            <a:ext cx="748554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Từ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lý</a:t>
            </a:r>
            <a:r>
              <a:rPr lang="en-US" dirty="0">
                <a:latin typeface="+mj-lt"/>
              </a:rPr>
              <a:t> do </a:t>
            </a:r>
            <a:r>
              <a:rPr lang="en-US" dirty="0" err="1">
                <a:latin typeface="+mj-lt"/>
              </a:rPr>
              <a:t>đó</a:t>
            </a:r>
            <a:r>
              <a:rPr lang="en-US" dirty="0">
                <a:latin typeface="+mj-lt"/>
              </a:rPr>
              <a:t>, </a:t>
            </a:r>
            <a:r>
              <a:rPr lang="en-US" dirty="0" err="1">
                <a:latin typeface="+mj-lt"/>
              </a:rPr>
              <a:t>ông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đã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quyết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định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viết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ra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một</a:t>
            </a:r>
            <a:r>
              <a:rPr lang="en-US" dirty="0">
                <a:latin typeface="+mj-lt"/>
              </a:rPr>
              <a:t> kernel </a:t>
            </a:r>
            <a:r>
              <a:rPr lang="en-US" dirty="0" err="1">
                <a:latin typeface="+mj-lt"/>
              </a:rPr>
              <a:t>của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riêng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mình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mà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sau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này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gọi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là</a:t>
            </a:r>
            <a:r>
              <a:rPr lang="en-US" dirty="0">
                <a:latin typeface="+mj-lt"/>
              </a:rPr>
              <a:t> Linux kernel. Sau </a:t>
            </a:r>
            <a:r>
              <a:rPr lang="en-US" dirty="0" err="1">
                <a:latin typeface="+mj-lt"/>
              </a:rPr>
              <a:t>đó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phần</a:t>
            </a:r>
            <a:r>
              <a:rPr lang="en-US" dirty="0">
                <a:latin typeface="+mj-lt"/>
              </a:rPr>
              <a:t> kernel </a:t>
            </a:r>
            <a:r>
              <a:rPr lang="en-US" dirty="0" err="1">
                <a:latin typeface="+mj-lt"/>
              </a:rPr>
              <a:t>của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ông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đã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kết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hợp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với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bộ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phần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mềm</a:t>
            </a:r>
            <a:r>
              <a:rPr lang="en-US" dirty="0">
                <a:latin typeface="+mj-lt"/>
              </a:rPr>
              <a:t> GNU project </a:t>
            </a:r>
            <a:r>
              <a:rPr lang="en-US" dirty="0" err="1">
                <a:latin typeface="+mj-lt"/>
              </a:rPr>
              <a:t>vẫn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chưa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hoàn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thiện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trước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đó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và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đã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tạo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thành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hệ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điều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hành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mới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thường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được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gọi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là</a:t>
            </a:r>
            <a:r>
              <a:rPr lang="en-US" dirty="0">
                <a:latin typeface="+mj-lt"/>
              </a:rPr>
              <a:t> Linux.</a:t>
            </a:r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819AFE8-A2EC-D2E3-695B-58734B8B14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240" y="4750571"/>
            <a:ext cx="2791326" cy="188239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6715B8A-658E-3207-C5FF-53840C9834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7122" y="4750571"/>
            <a:ext cx="1692314" cy="1827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086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B593E-B02F-8EDB-182A-16316C0370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2. </a:t>
            </a:r>
            <a:r>
              <a:rPr lang="en-US" sz="3200" dirty="0" err="1"/>
              <a:t>Giới</a:t>
            </a:r>
            <a:r>
              <a:rPr lang="en-US" sz="3200" dirty="0"/>
              <a:t> </a:t>
            </a:r>
            <a:r>
              <a:rPr lang="en-US" sz="3200" dirty="0" err="1"/>
              <a:t>thiệu</a:t>
            </a:r>
            <a:r>
              <a:rPr lang="en-US" sz="3200" dirty="0"/>
              <a:t> </a:t>
            </a:r>
            <a:r>
              <a:rPr lang="en-US" sz="3200" dirty="0" err="1"/>
              <a:t>về</a:t>
            </a:r>
            <a:r>
              <a:rPr lang="en-US" sz="3200" dirty="0"/>
              <a:t> Linux OS </a:t>
            </a:r>
            <a:r>
              <a:rPr lang="en-US" sz="3200" dirty="0" err="1"/>
              <a:t>và</a:t>
            </a:r>
            <a:r>
              <a:rPr lang="en-US" sz="3200" dirty="0"/>
              <a:t> </a:t>
            </a:r>
            <a:r>
              <a:rPr lang="en-US" sz="3200" dirty="0" err="1"/>
              <a:t>ứng</a:t>
            </a:r>
            <a:r>
              <a:rPr lang="en-US" sz="3200" dirty="0"/>
              <a:t> </a:t>
            </a:r>
            <a:r>
              <a:rPr lang="en-US" sz="3200" dirty="0" err="1"/>
              <a:t>dụng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B05CE5-08AA-03E5-EF70-912FEA8970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GNU / Linux OS architecture</a:t>
            </a:r>
          </a:p>
        </p:txBody>
      </p:sp>
      <p:pic>
        <p:nvPicPr>
          <p:cNvPr id="4" name="Picture 8" descr="5 The fundamental architecture of the GNU/Linux operating system. Source [8]  ">
            <a:extLst>
              <a:ext uri="{FF2B5EF4-FFF2-40B4-BE49-F238E27FC236}">
                <a16:creationId xmlns:a16="http://schemas.microsoft.com/office/drawing/2014/main" id="{7D7E7D55-A09C-D89C-46C8-97E077AFF5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3947" y="2562181"/>
            <a:ext cx="4427841" cy="2991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63442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7E658A-428E-7B5B-A078-1D5832348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2. </a:t>
            </a:r>
            <a:r>
              <a:rPr lang="en-US" sz="3200" dirty="0" err="1"/>
              <a:t>Giới</a:t>
            </a:r>
            <a:r>
              <a:rPr lang="en-US" sz="3200" dirty="0"/>
              <a:t> </a:t>
            </a:r>
            <a:r>
              <a:rPr lang="en-US" sz="3200" dirty="0" err="1"/>
              <a:t>thiệu</a:t>
            </a:r>
            <a:r>
              <a:rPr lang="en-US" sz="3200" dirty="0"/>
              <a:t> </a:t>
            </a:r>
            <a:r>
              <a:rPr lang="en-US" sz="3200" dirty="0" err="1"/>
              <a:t>về</a:t>
            </a:r>
            <a:r>
              <a:rPr lang="en-US" sz="3200" dirty="0"/>
              <a:t> Linux OS </a:t>
            </a:r>
            <a:r>
              <a:rPr lang="en-US" sz="3200" dirty="0" err="1"/>
              <a:t>và</a:t>
            </a:r>
            <a:r>
              <a:rPr lang="en-US" sz="3200" dirty="0"/>
              <a:t> </a:t>
            </a:r>
            <a:r>
              <a:rPr lang="en-US" sz="3200" dirty="0" err="1"/>
              <a:t>ứng</a:t>
            </a:r>
            <a:r>
              <a:rPr lang="en-US" sz="3200" dirty="0"/>
              <a:t> </a:t>
            </a:r>
            <a:r>
              <a:rPr lang="en-US" sz="3200" dirty="0" err="1"/>
              <a:t>dụng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CACE88-5553-08F4-79B3-E51F2CBD82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18121"/>
            <a:ext cx="7886700" cy="4486272"/>
          </a:xfrm>
        </p:spPr>
        <p:txBody>
          <a:bodyPr/>
          <a:lstStyle/>
          <a:p>
            <a:r>
              <a:rPr lang="en-US" sz="1800" dirty="0" err="1"/>
              <a:t>Ứng</a:t>
            </a:r>
            <a:r>
              <a:rPr lang="en-US" sz="1800" dirty="0"/>
              <a:t> </a:t>
            </a:r>
            <a:r>
              <a:rPr lang="en-US" sz="1800" dirty="0" err="1"/>
              <a:t>dụng</a:t>
            </a:r>
            <a:r>
              <a:rPr lang="en-US" sz="1800" dirty="0"/>
              <a:t> </a:t>
            </a:r>
            <a:r>
              <a:rPr lang="en-US" sz="1800" dirty="0" err="1"/>
              <a:t>của</a:t>
            </a:r>
            <a:r>
              <a:rPr lang="en-US" sz="1800" dirty="0"/>
              <a:t> Linux OS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1800" dirty="0"/>
              <a:t>Android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800" dirty="0"/>
              <a:t> Ra </a:t>
            </a:r>
            <a:r>
              <a:rPr lang="en-US" sz="1800" dirty="0" err="1"/>
              <a:t>đời</a:t>
            </a:r>
            <a:r>
              <a:rPr lang="en-US" sz="1800" dirty="0"/>
              <a:t> </a:t>
            </a:r>
            <a:r>
              <a:rPr lang="en-US" sz="1800" dirty="0" err="1"/>
              <a:t>vào</a:t>
            </a:r>
            <a:r>
              <a:rPr lang="en-US" sz="1800" dirty="0"/>
              <a:t> </a:t>
            </a:r>
            <a:r>
              <a:rPr lang="en-US" sz="1800" dirty="0" err="1"/>
              <a:t>năm</a:t>
            </a:r>
            <a:r>
              <a:rPr lang="en-US" sz="1800" dirty="0"/>
              <a:t> 2007 </a:t>
            </a:r>
            <a:r>
              <a:rPr lang="en-US" sz="1800" dirty="0" err="1"/>
              <a:t>bởi</a:t>
            </a:r>
            <a:r>
              <a:rPr lang="en-US" sz="1800" dirty="0"/>
              <a:t> Google, </a:t>
            </a:r>
            <a:r>
              <a:rPr lang="en-US" sz="1800" dirty="0" err="1"/>
              <a:t>được</a:t>
            </a:r>
            <a:r>
              <a:rPr lang="en-US" sz="1800" dirty="0"/>
              <a:t> </a:t>
            </a:r>
            <a:r>
              <a:rPr lang="en-US" sz="1800" dirty="0" err="1"/>
              <a:t>phát</a:t>
            </a:r>
            <a:r>
              <a:rPr lang="en-US" sz="1800" dirty="0"/>
              <a:t> </a:t>
            </a:r>
            <a:r>
              <a:rPr lang="en-US" sz="1800" dirty="0" err="1"/>
              <a:t>triển</a:t>
            </a:r>
            <a:r>
              <a:rPr lang="en-US" sz="1800" dirty="0"/>
              <a:t> </a:t>
            </a:r>
            <a:r>
              <a:rPr lang="en-US" sz="1800" dirty="0" err="1"/>
              <a:t>dựa</a:t>
            </a:r>
            <a:r>
              <a:rPr lang="en-US" sz="1800" dirty="0"/>
              <a:t> </a:t>
            </a:r>
            <a:r>
              <a:rPr lang="en-US" sz="1800" dirty="0" err="1"/>
              <a:t>trên</a:t>
            </a:r>
            <a:r>
              <a:rPr lang="en-US" sz="1800" dirty="0"/>
              <a:t> </a:t>
            </a:r>
            <a:r>
              <a:rPr lang="en-US" sz="1800" dirty="0" err="1"/>
              <a:t>lõi</a:t>
            </a:r>
            <a:r>
              <a:rPr lang="en-US" sz="1800" dirty="0"/>
              <a:t> </a:t>
            </a:r>
            <a:r>
              <a:rPr lang="en-US" sz="1800" dirty="0" err="1"/>
              <a:t>là</a:t>
            </a:r>
            <a:r>
              <a:rPr lang="en-US" sz="1800" dirty="0"/>
              <a:t> Linux kernel.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800" dirty="0"/>
              <a:t> </a:t>
            </a:r>
            <a:r>
              <a:rPr lang="en-US" sz="1800" dirty="0" err="1"/>
              <a:t>Là</a:t>
            </a:r>
            <a:r>
              <a:rPr lang="en-US" sz="1800" dirty="0"/>
              <a:t> </a:t>
            </a:r>
            <a:r>
              <a:rPr lang="en-US" sz="1800" dirty="0" err="1"/>
              <a:t>hệ</a:t>
            </a:r>
            <a:r>
              <a:rPr lang="en-US" sz="1800" dirty="0"/>
              <a:t> </a:t>
            </a:r>
            <a:r>
              <a:rPr lang="en-US" sz="1800" dirty="0" err="1"/>
              <a:t>điều</a:t>
            </a:r>
            <a:r>
              <a:rPr lang="en-US" sz="1800" dirty="0"/>
              <a:t> </a:t>
            </a:r>
            <a:r>
              <a:rPr lang="en-US" sz="1800" dirty="0" err="1"/>
              <a:t>hành</a:t>
            </a:r>
            <a:r>
              <a:rPr lang="en-US" sz="1800" dirty="0"/>
              <a:t> </a:t>
            </a:r>
            <a:r>
              <a:rPr lang="en-US" sz="1800" dirty="0" err="1"/>
              <a:t>phổ</a:t>
            </a:r>
            <a:r>
              <a:rPr lang="en-US" sz="1800" dirty="0"/>
              <a:t> </a:t>
            </a:r>
            <a:r>
              <a:rPr lang="en-US" sz="1800" dirty="0" err="1"/>
              <a:t>biến</a:t>
            </a:r>
            <a:r>
              <a:rPr lang="en-US" sz="1800" dirty="0"/>
              <a:t> </a:t>
            </a:r>
            <a:r>
              <a:rPr lang="en-US" sz="1800" dirty="0" err="1"/>
              <a:t>nhất</a:t>
            </a:r>
            <a:r>
              <a:rPr lang="en-US" sz="1800" dirty="0"/>
              <a:t> </a:t>
            </a:r>
            <a:r>
              <a:rPr lang="en-US" sz="1800" dirty="0" err="1"/>
              <a:t>trên</a:t>
            </a:r>
            <a:r>
              <a:rPr lang="en-US" sz="1800" dirty="0"/>
              <a:t> </a:t>
            </a:r>
            <a:r>
              <a:rPr lang="en-US" sz="1800" dirty="0" err="1"/>
              <a:t>thế</a:t>
            </a:r>
            <a:r>
              <a:rPr lang="en-US" sz="1800" dirty="0"/>
              <a:t> </a:t>
            </a:r>
            <a:r>
              <a:rPr lang="en-US" sz="1800" dirty="0" err="1"/>
              <a:t>giới</a:t>
            </a:r>
            <a:r>
              <a:rPr lang="en-US" sz="1800" dirty="0"/>
              <a:t> </a:t>
            </a:r>
            <a:r>
              <a:rPr lang="en-US" sz="1800" dirty="0" err="1"/>
              <a:t>với</a:t>
            </a:r>
            <a:r>
              <a:rPr lang="en-US" sz="1800" dirty="0"/>
              <a:t> </a:t>
            </a:r>
            <a:r>
              <a:rPr lang="en-US" sz="1800" dirty="0" err="1"/>
              <a:t>hàng</a:t>
            </a:r>
            <a:r>
              <a:rPr lang="en-US" sz="1800" dirty="0"/>
              <a:t> </a:t>
            </a:r>
            <a:r>
              <a:rPr lang="en-US" sz="1800" dirty="0" err="1"/>
              <a:t>tỷ</a:t>
            </a:r>
            <a:r>
              <a:rPr lang="en-US" sz="1800" dirty="0"/>
              <a:t> </a:t>
            </a:r>
            <a:r>
              <a:rPr lang="en-US" sz="1800" dirty="0" err="1"/>
              <a:t>thiết</a:t>
            </a:r>
            <a:r>
              <a:rPr lang="en-US" sz="1800" dirty="0"/>
              <a:t> </a:t>
            </a:r>
            <a:r>
              <a:rPr lang="en-US" sz="1800" dirty="0" err="1"/>
              <a:t>bị</a:t>
            </a:r>
            <a:r>
              <a:rPr lang="en-US" sz="1800" dirty="0"/>
              <a:t> </a:t>
            </a:r>
            <a:r>
              <a:rPr lang="en-US" sz="1800" dirty="0" err="1"/>
              <a:t>sử</a:t>
            </a:r>
            <a:r>
              <a:rPr lang="en-US" sz="1800" dirty="0"/>
              <a:t> </a:t>
            </a:r>
            <a:r>
              <a:rPr lang="en-US" sz="1800" dirty="0" err="1"/>
              <a:t>dụng</a:t>
            </a:r>
            <a:r>
              <a:rPr lang="en-US" sz="1800" dirty="0"/>
              <a:t>: </a:t>
            </a:r>
            <a:r>
              <a:rPr lang="en-US" sz="1800" dirty="0" err="1"/>
              <a:t>Điện</a:t>
            </a:r>
            <a:r>
              <a:rPr lang="en-US" sz="1800" dirty="0"/>
              <a:t> </a:t>
            </a:r>
            <a:r>
              <a:rPr lang="en-US" sz="1800" dirty="0" err="1"/>
              <a:t>thoại</a:t>
            </a:r>
            <a:r>
              <a:rPr lang="en-US" sz="1800" dirty="0"/>
              <a:t>, ô </a:t>
            </a:r>
            <a:r>
              <a:rPr lang="en-US" sz="1800" dirty="0" err="1"/>
              <a:t>tô</a:t>
            </a:r>
            <a:r>
              <a:rPr lang="en-US" sz="1800" dirty="0"/>
              <a:t>, </a:t>
            </a:r>
            <a:r>
              <a:rPr lang="en-US" sz="1800" dirty="0" err="1"/>
              <a:t>tivi</a:t>
            </a:r>
            <a:r>
              <a:rPr lang="en-US" sz="1800" dirty="0"/>
              <a:t>, </a:t>
            </a:r>
            <a:r>
              <a:rPr lang="en-US" sz="1800" dirty="0" err="1"/>
              <a:t>đồng</a:t>
            </a:r>
            <a:r>
              <a:rPr lang="en-US" sz="1800" dirty="0"/>
              <a:t> </a:t>
            </a:r>
            <a:r>
              <a:rPr lang="en-US" sz="1800" dirty="0" err="1"/>
              <a:t>hồ</a:t>
            </a:r>
            <a:r>
              <a:rPr lang="en-US" sz="1800" dirty="0"/>
              <a:t>, </a:t>
            </a:r>
            <a:r>
              <a:rPr lang="en-US" sz="1800" dirty="0" err="1"/>
              <a:t>xe</a:t>
            </a:r>
            <a:r>
              <a:rPr lang="en-US" sz="1800" dirty="0"/>
              <a:t> </a:t>
            </a:r>
            <a:r>
              <a:rPr lang="en-US" sz="1800" dirty="0" err="1"/>
              <a:t>máy</a:t>
            </a:r>
            <a:r>
              <a:rPr lang="en-US" sz="1800" dirty="0"/>
              <a:t> </a:t>
            </a:r>
            <a:r>
              <a:rPr lang="en-US" sz="1800" dirty="0" err="1"/>
              <a:t>điện</a:t>
            </a:r>
            <a:r>
              <a:rPr lang="en-US" sz="1800" dirty="0"/>
              <a:t>…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800" dirty="0"/>
              <a:t> </a:t>
            </a:r>
            <a:r>
              <a:rPr lang="en-US" sz="1800" dirty="0" err="1"/>
              <a:t>Ưu</a:t>
            </a:r>
            <a:r>
              <a:rPr lang="en-US" sz="1800" dirty="0"/>
              <a:t> </a:t>
            </a:r>
            <a:r>
              <a:rPr lang="en-US" sz="1800" dirty="0" err="1"/>
              <a:t>điểm</a:t>
            </a:r>
            <a:r>
              <a:rPr lang="en-US" sz="1800" dirty="0"/>
              <a:t>: Giao </a:t>
            </a:r>
            <a:r>
              <a:rPr lang="en-US" sz="1800" dirty="0" err="1"/>
              <a:t>diện</a:t>
            </a:r>
            <a:r>
              <a:rPr lang="en-US" sz="1800" dirty="0"/>
              <a:t> </a:t>
            </a:r>
            <a:r>
              <a:rPr lang="en-US" sz="1800" dirty="0" err="1"/>
              <a:t>đẹp</a:t>
            </a:r>
            <a:r>
              <a:rPr lang="en-US" sz="1800" dirty="0"/>
              <a:t> </a:t>
            </a:r>
            <a:r>
              <a:rPr lang="en-US" sz="1800" dirty="0" err="1"/>
              <a:t>và</a:t>
            </a:r>
            <a:r>
              <a:rPr lang="en-US" sz="1800" dirty="0"/>
              <a:t> </a:t>
            </a:r>
            <a:r>
              <a:rPr lang="en-US" sz="1800" dirty="0" err="1"/>
              <a:t>thân</a:t>
            </a:r>
            <a:r>
              <a:rPr lang="en-US" sz="1800" dirty="0"/>
              <a:t> </a:t>
            </a:r>
            <a:r>
              <a:rPr lang="en-US" sz="1800" dirty="0" err="1"/>
              <a:t>thiện</a:t>
            </a:r>
            <a:r>
              <a:rPr lang="en-US" sz="1800" dirty="0"/>
              <a:t>, </a:t>
            </a:r>
            <a:r>
              <a:rPr lang="en-US" sz="1800" dirty="0" err="1"/>
              <a:t>có</a:t>
            </a:r>
            <a:r>
              <a:rPr lang="en-US" sz="1800" dirty="0"/>
              <a:t> </a:t>
            </a:r>
            <a:r>
              <a:rPr lang="en-US" sz="1800" dirty="0" err="1"/>
              <a:t>kho</a:t>
            </a:r>
            <a:r>
              <a:rPr lang="en-US" sz="1800" dirty="0"/>
              <a:t> </a:t>
            </a:r>
            <a:r>
              <a:rPr lang="en-US" sz="1800" dirty="0" err="1"/>
              <a:t>ứng</a:t>
            </a:r>
            <a:r>
              <a:rPr lang="en-US" sz="1800" dirty="0"/>
              <a:t> </a:t>
            </a:r>
            <a:r>
              <a:rPr lang="en-US" sz="1800" dirty="0" err="1"/>
              <a:t>dụng</a:t>
            </a:r>
            <a:r>
              <a:rPr lang="en-US" sz="1800" dirty="0"/>
              <a:t> </a:t>
            </a:r>
            <a:r>
              <a:rPr lang="en-US" sz="1800" dirty="0" err="1"/>
              <a:t>khổng</a:t>
            </a:r>
            <a:r>
              <a:rPr lang="en-US" sz="1800" dirty="0"/>
              <a:t> </a:t>
            </a:r>
            <a:r>
              <a:rPr lang="en-US" sz="1800" dirty="0" err="1"/>
              <a:t>lồ</a:t>
            </a:r>
            <a:r>
              <a:rPr lang="en-US" sz="1800" dirty="0"/>
              <a:t>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77E270-B0B1-B10E-C7D6-0A879F70A2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188" y="4535251"/>
            <a:ext cx="3488809" cy="1794563"/>
          </a:xfrm>
          <a:prstGeom prst="rect">
            <a:avLst/>
          </a:prstGeom>
        </p:spPr>
      </p:pic>
      <p:pic>
        <p:nvPicPr>
          <p:cNvPr id="5" name="Picture 2" descr="Run Linux on Android Devices">
            <a:extLst>
              <a:ext uri="{FF2B5EF4-FFF2-40B4-BE49-F238E27FC236}">
                <a16:creationId xmlns:a16="http://schemas.microsoft.com/office/drawing/2014/main" id="{3910BB17-4037-B970-8429-69099CC842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9307" y="4451928"/>
            <a:ext cx="1455821" cy="1961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04054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A2875E-18D8-3654-7069-ABD61629AF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2. </a:t>
            </a:r>
            <a:r>
              <a:rPr lang="en-US" sz="3200" dirty="0" err="1"/>
              <a:t>Giới</a:t>
            </a:r>
            <a:r>
              <a:rPr lang="en-US" sz="3200" dirty="0"/>
              <a:t> </a:t>
            </a:r>
            <a:r>
              <a:rPr lang="en-US" sz="3200" dirty="0" err="1"/>
              <a:t>thiệu</a:t>
            </a:r>
            <a:r>
              <a:rPr lang="en-US" sz="3200" dirty="0"/>
              <a:t> </a:t>
            </a:r>
            <a:r>
              <a:rPr lang="en-US" sz="3200" dirty="0" err="1"/>
              <a:t>về</a:t>
            </a:r>
            <a:r>
              <a:rPr lang="en-US" sz="3200" dirty="0"/>
              <a:t> Linux OS </a:t>
            </a:r>
            <a:r>
              <a:rPr lang="en-US" sz="3200" dirty="0" err="1"/>
              <a:t>và</a:t>
            </a:r>
            <a:r>
              <a:rPr lang="en-US" sz="3200" dirty="0"/>
              <a:t> </a:t>
            </a:r>
            <a:r>
              <a:rPr lang="en-US" sz="3200" dirty="0" err="1"/>
              <a:t>ứng</a:t>
            </a:r>
            <a:r>
              <a:rPr lang="en-US" sz="3200" dirty="0"/>
              <a:t> </a:t>
            </a:r>
            <a:r>
              <a:rPr lang="en-US" sz="3200" dirty="0" err="1"/>
              <a:t>dụng</a:t>
            </a:r>
            <a:endParaRPr lang="en-US" sz="3200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6CF2751-54D9-9834-2571-8BD140D5D3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240" y="1498422"/>
            <a:ext cx="2143125" cy="21431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F9BFF04-24E6-5903-57FD-C174E35044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8077" y="1612881"/>
            <a:ext cx="2895336" cy="17621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41054B2-B97A-2487-2B22-CBBF9579D9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0223" y="1568021"/>
            <a:ext cx="2261937" cy="18017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33F6548-FAA1-3092-7ABC-DD26BF9D7D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702" y="4090332"/>
            <a:ext cx="2619375" cy="1743075"/>
          </a:xfrm>
          <a:prstGeom prst="rect">
            <a:avLst/>
          </a:prstGeom>
        </p:spPr>
      </p:pic>
      <p:pic>
        <p:nvPicPr>
          <p:cNvPr id="8" name="Picture 4" descr="3 sai lầm người dùng điện thoại Android thường mắc phải">
            <a:extLst>
              <a:ext uri="{FF2B5EF4-FFF2-40B4-BE49-F238E27FC236}">
                <a16:creationId xmlns:a16="http://schemas.microsoft.com/office/drawing/2014/main" id="{39474FC8-D127-3EFA-9EDA-DA27C60B96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4782" y="4085188"/>
            <a:ext cx="3121819" cy="1748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26518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AA8C3-3B76-752E-8570-97ABC8C16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2. </a:t>
            </a:r>
            <a:r>
              <a:rPr lang="en-US" sz="3200" dirty="0" err="1"/>
              <a:t>Giới</a:t>
            </a:r>
            <a:r>
              <a:rPr lang="en-US" sz="3200" dirty="0"/>
              <a:t> </a:t>
            </a:r>
            <a:r>
              <a:rPr lang="en-US" sz="3200" dirty="0" err="1"/>
              <a:t>thiệu</a:t>
            </a:r>
            <a:r>
              <a:rPr lang="en-US" sz="3200" dirty="0"/>
              <a:t> </a:t>
            </a:r>
            <a:r>
              <a:rPr lang="en-US" sz="3200" dirty="0" err="1"/>
              <a:t>về</a:t>
            </a:r>
            <a:r>
              <a:rPr lang="en-US" sz="3200" dirty="0"/>
              <a:t> Linux OS </a:t>
            </a:r>
            <a:r>
              <a:rPr lang="en-US" sz="3200" dirty="0" err="1"/>
              <a:t>và</a:t>
            </a:r>
            <a:r>
              <a:rPr lang="en-US" sz="3200" dirty="0"/>
              <a:t> </a:t>
            </a:r>
            <a:r>
              <a:rPr lang="en-US" sz="3200" dirty="0" err="1"/>
              <a:t>ứng</a:t>
            </a:r>
            <a:r>
              <a:rPr lang="en-US" sz="3200" dirty="0"/>
              <a:t> </a:t>
            </a:r>
            <a:r>
              <a:rPr lang="en-US" sz="3200" dirty="0" err="1"/>
              <a:t>dụng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3DA665-AC6C-B0CE-9564-8A86A71CE2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18121"/>
            <a:ext cx="7886700" cy="4486272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sz="1800" dirty="0"/>
              <a:t> </a:t>
            </a:r>
            <a:r>
              <a:rPr lang="en-US" sz="1800" dirty="0" err="1"/>
              <a:t>OpenWrt</a:t>
            </a:r>
            <a:endParaRPr lang="en-US" sz="180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1800" dirty="0"/>
              <a:t> Ra </a:t>
            </a:r>
            <a:r>
              <a:rPr lang="en-US" sz="1800" dirty="0" err="1"/>
              <a:t>đời</a:t>
            </a:r>
            <a:r>
              <a:rPr lang="en-US" sz="1800" dirty="0"/>
              <a:t> </a:t>
            </a:r>
            <a:r>
              <a:rPr lang="en-US" sz="1800" dirty="0" err="1"/>
              <a:t>vào</a:t>
            </a:r>
            <a:r>
              <a:rPr lang="en-US" sz="1800" dirty="0"/>
              <a:t> </a:t>
            </a:r>
            <a:r>
              <a:rPr lang="en-US" sz="1800" dirty="0" err="1"/>
              <a:t>năm</a:t>
            </a:r>
            <a:r>
              <a:rPr lang="en-US" sz="1800" dirty="0"/>
              <a:t> 2006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800" dirty="0"/>
              <a:t> </a:t>
            </a:r>
            <a:r>
              <a:rPr lang="en-US" sz="1800" dirty="0" err="1"/>
              <a:t>Là</a:t>
            </a:r>
            <a:r>
              <a:rPr lang="en-US" sz="1800" dirty="0"/>
              <a:t> </a:t>
            </a:r>
            <a:r>
              <a:rPr lang="en-US" sz="1800" dirty="0" err="1"/>
              <a:t>hệ</a:t>
            </a:r>
            <a:r>
              <a:rPr lang="en-US" sz="1800" dirty="0"/>
              <a:t> </a:t>
            </a:r>
            <a:r>
              <a:rPr lang="en-US" sz="1800" dirty="0" err="1"/>
              <a:t>điều</a:t>
            </a:r>
            <a:r>
              <a:rPr lang="en-US" sz="1800" dirty="0"/>
              <a:t> </a:t>
            </a:r>
            <a:r>
              <a:rPr lang="en-US" sz="1800" dirty="0" err="1"/>
              <a:t>hành</a:t>
            </a:r>
            <a:r>
              <a:rPr lang="en-US" sz="1800" dirty="0"/>
              <a:t> </a:t>
            </a:r>
            <a:r>
              <a:rPr lang="en-US" sz="1800" dirty="0" err="1"/>
              <a:t>phổ</a:t>
            </a:r>
            <a:r>
              <a:rPr lang="en-US" sz="1800" dirty="0"/>
              <a:t> </a:t>
            </a:r>
            <a:r>
              <a:rPr lang="en-US" sz="1800" dirty="0" err="1"/>
              <a:t>biến</a:t>
            </a:r>
            <a:r>
              <a:rPr lang="en-US" sz="1800" dirty="0"/>
              <a:t> </a:t>
            </a:r>
            <a:r>
              <a:rPr lang="en-US" sz="1800" dirty="0" err="1"/>
              <a:t>cho</a:t>
            </a:r>
            <a:r>
              <a:rPr lang="en-US" sz="1800" dirty="0"/>
              <a:t> </a:t>
            </a:r>
            <a:r>
              <a:rPr lang="en-US" sz="1800" dirty="0" err="1"/>
              <a:t>các</a:t>
            </a:r>
            <a:r>
              <a:rPr lang="en-US" sz="1800" dirty="0"/>
              <a:t> </a:t>
            </a:r>
            <a:r>
              <a:rPr lang="en-US" sz="1800" dirty="0" err="1"/>
              <a:t>thiết</a:t>
            </a:r>
            <a:r>
              <a:rPr lang="en-US" sz="1800" dirty="0"/>
              <a:t> </a:t>
            </a:r>
            <a:r>
              <a:rPr lang="en-US" sz="1800" dirty="0" err="1"/>
              <a:t>bị</a:t>
            </a:r>
            <a:r>
              <a:rPr lang="en-US" sz="1800" dirty="0"/>
              <a:t> </a:t>
            </a:r>
            <a:r>
              <a:rPr lang="en-US" sz="1800" dirty="0" err="1"/>
              <a:t>mạng</a:t>
            </a:r>
            <a:r>
              <a:rPr lang="en-US" sz="1800" dirty="0"/>
              <a:t> </a:t>
            </a:r>
            <a:r>
              <a:rPr lang="en-US" sz="1800" dirty="0" err="1"/>
              <a:t>như</a:t>
            </a:r>
            <a:r>
              <a:rPr lang="en-US" sz="1800" dirty="0"/>
              <a:t> router, switch.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800" dirty="0"/>
              <a:t> </a:t>
            </a:r>
            <a:r>
              <a:rPr lang="en-US" sz="1800" dirty="0" err="1"/>
              <a:t>Ưu</a:t>
            </a:r>
            <a:r>
              <a:rPr lang="en-US" sz="1800" dirty="0"/>
              <a:t> </a:t>
            </a:r>
            <a:r>
              <a:rPr lang="en-US" sz="1800" dirty="0" err="1"/>
              <a:t>điểm</a:t>
            </a:r>
            <a:r>
              <a:rPr lang="en-US" sz="1800" dirty="0"/>
              <a:t>: </a:t>
            </a:r>
            <a:r>
              <a:rPr lang="en-US" sz="1800" dirty="0" err="1"/>
              <a:t>Có</a:t>
            </a:r>
            <a:r>
              <a:rPr lang="en-US" sz="1800" dirty="0"/>
              <a:t> </a:t>
            </a:r>
            <a:r>
              <a:rPr lang="en-US" sz="1800" dirty="0" err="1"/>
              <a:t>phần</a:t>
            </a:r>
            <a:r>
              <a:rPr lang="en-US" sz="1800" dirty="0"/>
              <a:t> </a:t>
            </a:r>
            <a:r>
              <a:rPr lang="en-US" sz="1800" dirty="0" err="1"/>
              <a:t>nhân</a:t>
            </a:r>
            <a:r>
              <a:rPr lang="en-US" sz="1800" dirty="0"/>
              <a:t> </a:t>
            </a:r>
            <a:r>
              <a:rPr lang="en-US" sz="1800" dirty="0" err="1"/>
              <a:t>và</a:t>
            </a:r>
            <a:r>
              <a:rPr lang="en-US" sz="1800" dirty="0"/>
              <a:t> </a:t>
            </a:r>
            <a:r>
              <a:rPr lang="en-US" sz="1800" dirty="0" err="1"/>
              <a:t>hệ</a:t>
            </a:r>
            <a:r>
              <a:rPr lang="en-US" sz="1800" dirty="0"/>
              <a:t> </a:t>
            </a:r>
            <a:r>
              <a:rPr lang="en-US" sz="1800" dirty="0" err="1"/>
              <a:t>thống</a:t>
            </a:r>
            <a:r>
              <a:rPr lang="en-US" sz="1800" dirty="0"/>
              <a:t> </a:t>
            </a:r>
            <a:r>
              <a:rPr lang="en-US" sz="1800" dirty="0" err="1"/>
              <a:t>rootfs</a:t>
            </a:r>
            <a:r>
              <a:rPr lang="en-US" sz="1800" dirty="0"/>
              <a:t> </a:t>
            </a:r>
            <a:r>
              <a:rPr lang="en-US" sz="1800" dirty="0" err="1"/>
              <a:t>được</a:t>
            </a:r>
            <a:r>
              <a:rPr lang="en-US" sz="1800" dirty="0"/>
              <a:t> </a:t>
            </a:r>
            <a:r>
              <a:rPr lang="en-US" sz="1800" dirty="0" err="1"/>
              <a:t>thiết</a:t>
            </a:r>
            <a:r>
              <a:rPr lang="en-US" sz="1800" dirty="0"/>
              <a:t> </a:t>
            </a:r>
            <a:r>
              <a:rPr lang="en-US" sz="1800" dirty="0" err="1"/>
              <a:t>kế</a:t>
            </a:r>
            <a:r>
              <a:rPr lang="en-US" sz="1800" dirty="0"/>
              <a:t> </a:t>
            </a:r>
            <a:r>
              <a:rPr lang="en-US" sz="1800" dirty="0" err="1"/>
              <a:t>lại</a:t>
            </a:r>
            <a:r>
              <a:rPr lang="en-US" sz="1800" dirty="0"/>
              <a:t> </a:t>
            </a:r>
            <a:r>
              <a:rPr lang="en-US" sz="1800" dirty="0" err="1"/>
              <a:t>cho</a:t>
            </a:r>
            <a:r>
              <a:rPr lang="en-US" sz="1800" dirty="0"/>
              <a:t> </a:t>
            </a:r>
            <a:r>
              <a:rPr lang="en-US" sz="1800" dirty="0" err="1"/>
              <a:t>phù</a:t>
            </a:r>
            <a:r>
              <a:rPr lang="en-US" sz="1800" dirty="0"/>
              <a:t> </a:t>
            </a:r>
            <a:r>
              <a:rPr lang="en-US" sz="1800" dirty="0" err="1"/>
              <a:t>hợp</a:t>
            </a:r>
            <a:r>
              <a:rPr lang="en-US" sz="1800" dirty="0"/>
              <a:t> </a:t>
            </a:r>
            <a:r>
              <a:rPr lang="en-US" sz="1800" dirty="0" err="1"/>
              <a:t>với</a:t>
            </a:r>
            <a:r>
              <a:rPr lang="en-US" sz="1800" dirty="0"/>
              <a:t> </a:t>
            </a:r>
            <a:r>
              <a:rPr lang="en-US" sz="1800" dirty="0" err="1"/>
              <a:t>ứng</a:t>
            </a:r>
            <a:r>
              <a:rPr lang="en-US" sz="1800" dirty="0"/>
              <a:t> </a:t>
            </a:r>
            <a:r>
              <a:rPr lang="en-US" sz="1800" dirty="0" err="1"/>
              <a:t>dụng</a:t>
            </a:r>
            <a:r>
              <a:rPr lang="en-US" sz="1800" dirty="0"/>
              <a:t> network.</a:t>
            </a:r>
          </a:p>
        </p:txBody>
      </p:sp>
      <p:pic>
        <p:nvPicPr>
          <p:cNvPr id="4" name="Picture 14" descr="Switch Wifi là gì? 4 Phân Loại Thiết Bị Chuyển Mạch Switch - T2QWIFI">
            <a:extLst>
              <a:ext uri="{FF2B5EF4-FFF2-40B4-BE49-F238E27FC236}">
                <a16:creationId xmlns:a16="http://schemas.microsoft.com/office/drawing/2014/main" id="{7EC793EB-5E15-91EF-FB2A-A6A7650D92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923" y="4041444"/>
            <a:ext cx="3585530" cy="2386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Router Gigabit Tplink Acher C7 - TRẦN AN SHOP">
            <a:extLst>
              <a:ext uri="{FF2B5EF4-FFF2-40B4-BE49-F238E27FC236}">
                <a16:creationId xmlns:a16="http://schemas.microsoft.com/office/drawing/2014/main" id="{10FD9940-8F9E-B5A7-7A57-D247A9A5D8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1422" y="4041444"/>
            <a:ext cx="3185444" cy="2386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02999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E9756-543A-1665-4322-49F338068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2. </a:t>
            </a:r>
            <a:r>
              <a:rPr lang="en-US" sz="3200" dirty="0" err="1"/>
              <a:t>Giới</a:t>
            </a:r>
            <a:r>
              <a:rPr lang="en-US" sz="3200" dirty="0"/>
              <a:t> </a:t>
            </a:r>
            <a:r>
              <a:rPr lang="en-US" sz="3200" dirty="0" err="1"/>
              <a:t>thiệu</a:t>
            </a:r>
            <a:r>
              <a:rPr lang="en-US" sz="3200" dirty="0"/>
              <a:t> </a:t>
            </a:r>
            <a:r>
              <a:rPr lang="en-US" sz="3200" dirty="0" err="1"/>
              <a:t>về</a:t>
            </a:r>
            <a:r>
              <a:rPr lang="en-US" sz="3200" dirty="0"/>
              <a:t> Linux OS </a:t>
            </a:r>
            <a:r>
              <a:rPr lang="en-US" sz="3200" dirty="0" err="1"/>
              <a:t>và</a:t>
            </a:r>
            <a:r>
              <a:rPr lang="en-US" sz="3200" dirty="0"/>
              <a:t> </a:t>
            </a:r>
            <a:r>
              <a:rPr lang="en-US" sz="3200" dirty="0" err="1"/>
              <a:t>ứng</a:t>
            </a:r>
            <a:r>
              <a:rPr lang="en-US" sz="3200" dirty="0"/>
              <a:t> </a:t>
            </a:r>
            <a:r>
              <a:rPr lang="en-US" sz="3200" dirty="0" err="1"/>
              <a:t>dụng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2F2257-67F3-1AD2-1C30-10EA2E7F98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720516"/>
            <a:ext cx="7886700" cy="4383877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sz="1800" dirty="0"/>
              <a:t>Distribution </a:t>
            </a:r>
            <a:r>
              <a:rPr lang="en-US" sz="1800" dirty="0" err="1"/>
              <a:t>cho</a:t>
            </a:r>
            <a:r>
              <a:rPr lang="en-US" sz="1800" dirty="0"/>
              <a:t> PC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1800" dirty="0"/>
              <a:t> </a:t>
            </a:r>
            <a:r>
              <a:rPr lang="en-US" sz="1800" dirty="0" err="1"/>
              <a:t>Là</a:t>
            </a:r>
            <a:r>
              <a:rPr lang="en-US" sz="1800" dirty="0"/>
              <a:t> </a:t>
            </a:r>
            <a:r>
              <a:rPr lang="en-US" sz="1800" dirty="0" err="1"/>
              <a:t>các</a:t>
            </a:r>
            <a:r>
              <a:rPr lang="en-US" sz="1800" dirty="0"/>
              <a:t> </a:t>
            </a:r>
            <a:r>
              <a:rPr lang="en-US" sz="1800" dirty="0" err="1"/>
              <a:t>phiên</a:t>
            </a:r>
            <a:r>
              <a:rPr lang="en-US" sz="1800" dirty="0"/>
              <a:t> </a:t>
            </a:r>
            <a:r>
              <a:rPr lang="en-US" sz="1800" dirty="0" err="1"/>
              <a:t>bản</a:t>
            </a:r>
            <a:r>
              <a:rPr lang="en-US" sz="1800" dirty="0"/>
              <a:t> </a:t>
            </a:r>
            <a:r>
              <a:rPr lang="en-US" sz="1800" dirty="0" err="1"/>
              <a:t>chạy</a:t>
            </a:r>
            <a:r>
              <a:rPr lang="en-US" sz="1800" dirty="0"/>
              <a:t> </a:t>
            </a:r>
            <a:r>
              <a:rPr lang="en-US" sz="1800" dirty="0" err="1"/>
              <a:t>cho</a:t>
            </a:r>
            <a:r>
              <a:rPr lang="en-US" sz="1800" dirty="0"/>
              <a:t> PC </a:t>
            </a:r>
            <a:r>
              <a:rPr lang="en-US" sz="1800" dirty="0" err="1"/>
              <a:t>hoặc</a:t>
            </a:r>
            <a:r>
              <a:rPr lang="en-US" sz="1800" dirty="0"/>
              <a:t> server </a:t>
            </a:r>
            <a:r>
              <a:rPr lang="en-US" sz="1800" dirty="0" err="1"/>
              <a:t>như</a:t>
            </a:r>
            <a:r>
              <a:rPr lang="en-US" sz="1800" dirty="0"/>
              <a:t> Ubuntu, RedHat… </a:t>
            </a:r>
            <a:r>
              <a:rPr lang="en-US" sz="1800" dirty="0" err="1"/>
              <a:t>Có</a:t>
            </a:r>
            <a:r>
              <a:rPr lang="en-US" sz="1800" dirty="0"/>
              <a:t> </a:t>
            </a:r>
            <a:r>
              <a:rPr lang="en-US" sz="1800" dirty="0" err="1"/>
              <a:t>rất</a:t>
            </a:r>
            <a:r>
              <a:rPr lang="en-US" sz="1800" dirty="0"/>
              <a:t> </a:t>
            </a:r>
            <a:r>
              <a:rPr lang="en-US" sz="1800" dirty="0" err="1"/>
              <a:t>nhiều</a:t>
            </a:r>
            <a:r>
              <a:rPr lang="en-US" sz="1800" dirty="0"/>
              <a:t> </a:t>
            </a:r>
            <a:r>
              <a:rPr lang="en-US" sz="1800" dirty="0" err="1"/>
              <a:t>các</a:t>
            </a:r>
            <a:r>
              <a:rPr lang="en-US" sz="1800" dirty="0"/>
              <a:t> </a:t>
            </a:r>
            <a:r>
              <a:rPr lang="en-US" sz="1800" dirty="0" err="1"/>
              <a:t>phiên</a:t>
            </a:r>
            <a:r>
              <a:rPr lang="en-US" sz="1800" dirty="0"/>
              <a:t> </a:t>
            </a:r>
            <a:r>
              <a:rPr lang="en-US" sz="1800" dirty="0" err="1"/>
              <a:t>bản</a:t>
            </a:r>
            <a:r>
              <a:rPr lang="en-US" sz="1800" dirty="0"/>
              <a:t> </a:t>
            </a:r>
            <a:r>
              <a:rPr lang="en-US" sz="1800" dirty="0" err="1"/>
              <a:t>của</a:t>
            </a:r>
            <a:r>
              <a:rPr lang="en-US" sz="1800" dirty="0"/>
              <a:t> Linux </a:t>
            </a:r>
            <a:r>
              <a:rPr lang="en-US" sz="1800" dirty="0" err="1"/>
              <a:t>nhưng</a:t>
            </a:r>
            <a:r>
              <a:rPr lang="en-US" sz="1800" dirty="0"/>
              <a:t> </a:t>
            </a:r>
            <a:r>
              <a:rPr lang="en-US" sz="1800" dirty="0" err="1"/>
              <a:t>các</a:t>
            </a:r>
            <a:r>
              <a:rPr lang="en-US" sz="1800" dirty="0"/>
              <a:t> </a:t>
            </a:r>
            <a:r>
              <a:rPr lang="en-US" sz="1800" dirty="0" err="1"/>
              <a:t>phiên</a:t>
            </a:r>
            <a:r>
              <a:rPr lang="en-US" sz="1800" dirty="0"/>
              <a:t> </a:t>
            </a:r>
            <a:r>
              <a:rPr lang="en-US" sz="1800" dirty="0" err="1"/>
              <a:t>bản</a:t>
            </a:r>
            <a:r>
              <a:rPr lang="en-US" sz="1800" dirty="0"/>
              <a:t> </a:t>
            </a:r>
            <a:r>
              <a:rPr lang="en-US" sz="1800" dirty="0" err="1"/>
              <a:t>này</a:t>
            </a:r>
            <a:r>
              <a:rPr lang="en-US" sz="1800" dirty="0"/>
              <a:t> </a:t>
            </a:r>
            <a:r>
              <a:rPr lang="en-US" sz="1800" dirty="0" err="1"/>
              <a:t>đều</a:t>
            </a:r>
            <a:r>
              <a:rPr lang="en-US" sz="1800" dirty="0"/>
              <a:t> </a:t>
            </a:r>
            <a:r>
              <a:rPr lang="en-US" sz="1800" dirty="0" err="1"/>
              <a:t>có</a:t>
            </a:r>
            <a:r>
              <a:rPr lang="en-US" sz="1800" dirty="0"/>
              <a:t> </a:t>
            </a:r>
            <a:r>
              <a:rPr lang="en-US" sz="1800" dirty="0" err="1"/>
              <a:t>một</a:t>
            </a:r>
            <a:r>
              <a:rPr lang="en-US" sz="1800" dirty="0"/>
              <a:t> </a:t>
            </a:r>
            <a:r>
              <a:rPr lang="en-US" sz="1800" dirty="0" err="1"/>
              <a:t>đặc</a:t>
            </a:r>
            <a:r>
              <a:rPr lang="en-US" sz="1800" dirty="0"/>
              <a:t> </a:t>
            </a:r>
            <a:r>
              <a:rPr lang="en-US" sz="1800" dirty="0" err="1"/>
              <a:t>điểm</a:t>
            </a:r>
            <a:r>
              <a:rPr lang="en-US" sz="1800" dirty="0"/>
              <a:t> </a:t>
            </a:r>
            <a:r>
              <a:rPr lang="en-US" sz="1800" dirty="0" err="1"/>
              <a:t>chung</a:t>
            </a:r>
            <a:r>
              <a:rPr lang="en-US" sz="1800" dirty="0"/>
              <a:t> </a:t>
            </a:r>
            <a:r>
              <a:rPr lang="en-US" sz="1800" dirty="0" err="1"/>
              <a:t>là</a:t>
            </a:r>
            <a:r>
              <a:rPr lang="en-US" sz="1800" dirty="0"/>
              <a:t> </a:t>
            </a:r>
            <a:r>
              <a:rPr lang="en-US" sz="1800" dirty="0" err="1"/>
              <a:t>có</a:t>
            </a:r>
            <a:r>
              <a:rPr lang="en-US" sz="1800" dirty="0"/>
              <a:t> </a:t>
            </a:r>
            <a:r>
              <a:rPr lang="en-US" sz="1800" dirty="0" err="1"/>
              <a:t>nhân</a:t>
            </a:r>
            <a:r>
              <a:rPr lang="en-US" sz="1800" dirty="0"/>
              <a:t> Kernel </a:t>
            </a:r>
            <a:r>
              <a:rPr lang="en-US" sz="1800" dirty="0" err="1"/>
              <a:t>và</a:t>
            </a:r>
            <a:r>
              <a:rPr lang="en-US" sz="1800" dirty="0"/>
              <a:t> </a:t>
            </a:r>
            <a:r>
              <a:rPr lang="en-US" sz="1800" dirty="0" err="1"/>
              <a:t>chỉ</a:t>
            </a:r>
            <a:r>
              <a:rPr lang="en-US" sz="1800" dirty="0"/>
              <a:t> </a:t>
            </a:r>
            <a:r>
              <a:rPr lang="en-US" sz="1800" dirty="0" err="1"/>
              <a:t>khác</a:t>
            </a:r>
            <a:r>
              <a:rPr lang="en-US" sz="1800" dirty="0"/>
              <a:t> </a:t>
            </a:r>
            <a:r>
              <a:rPr lang="en-US" sz="1800" dirty="0" err="1"/>
              <a:t>nhau</a:t>
            </a:r>
            <a:r>
              <a:rPr lang="en-US" sz="1800" dirty="0"/>
              <a:t> ở </a:t>
            </a:r>
            <a:r>
              <a:rPr lang="en-US" sz="1800" dirty="0" err="1"/>
              <a:t>tầng</a:t>
            </a:r>
            <a:r>
              <a:rPr lang="en-US" sz="1800" dirty="0"/>
              <a:t> </a:t>
            </a:r>
            <a:r>
              <a:rPr lang="en-US" sz="1800" dirty="0" err="1"/>
              <a:t>userspace</a:t>
            </a:r>
            <a:r>
              <a:rPr lang="en-US" sz="1800" dirty="0"/>
              <a:t>.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1800" dirty="0"/>
              <a:t> </a:t>
            </a:r>
            <a:r>
              <a:rPr lang="en-US" sz="1800" dirty="0" err="1"/>
              <a:t>Ưu</a:t>
            </a:r>
            <a:r>
              <a:rPr lang="en-US" sz="1800" dirty="0"/>
              <a:t> </a:t>
            </a:r>
            <a:r>
              <a:rPr lang="en-US" sz="1800" dirty="0" err="1"/>
              <a:t>điểm</a:t>
            </a:r>
            <a:r>
              <a:rPr lang="en-US" sz="1800" dirty="0"/>
              <a:t>: Open source, </a:t>
            </a:r>
            <a:r>
              <a:rPr lang="en-US" sz="1800" dirty="0" err="1"/>
              <a:t>dễ</a:t>
            </a:r>
            <a:r>
              <a:rPr lang="en-US" sz="1800" dirty="0"/>
              <a:t> </a:t>
            </a:r>
            <a:r>
              <a:rPr lang="en-US" sz="1800" dirty="0" err="1"/>
              <a:t>dàng</a:t>
            </a:r>
            <a:r>
              <a:rPr lang="en-US" sz="1800" dirty="0"/>
              <a:t> </a:t>
            </a:r>
            <a:r>
              <a:rPr lang="en-US" sz="1800" dirty="0" err="1"/>
              <a:t>thích</a:t>
            </a:r>
            <a:r>
              <a:rPr lang="en-US" sz="1800" dirty="0"/>
              <a:t> </a:t>
            </a:r>
            <a:r>
              <a:rPr lang="en-US" sz="1800" dirty="0" err="1"/>
              <a:t>nghi</a:t>
            </a:r>
            <a:r>
              <a:rPr lang="en-US" sz="1800" dirty="0"/>
              <a:t> </a:t>
            </a:r>
            <a:r>
              <a:rPr lang="en-US" sz="1800" dirty="0" err="1"/>
              <a:t>và</a:t>
            </a:r>
            <a:r>
              <a:rPr lang="en-US" sz="1800" dirty="0"/>
              <a:t> </a:t>
            </a:r>
            <a:r>
              <a:rPr lang="en-US" sz="1800" dirty="0" err="1"/>
              <a:t>tùy</a:t>
            </a:r>
            <a:r>
              <a:rPr lang="en-US" sz="1800" dirty="0"/>
              <a:t> </a:t>
            </a:r>
            <a:r>
              <a:rPr lang="en-US" sz="1800" dirty="0" err="1"/>
              <a:t>biến</a:t>
            </a:r>
            <a:r>
              <a:rPr lang="en-US" sz="1800" dirty="0"/>
              <a:t>, </a:t>
            </a:r>
            <a:r>
              <a:rPr lang="en-US" sz="1800" dirty="0" err="1"/>
              <a:t>nhiều</a:t>
            </a:r>
            <a:r>
              <a:rPr lang="en-US" sz="1800" dirty="0"/>
              <a:t> </a:t>
            </a:r>
            <a:r>
              <a:rPr lang="en-US" sz="1800" dirty="0" err="1"/>
              <a:t>thư</a:t>
            </a:r>
            <a:r>
              <a:rPr lang="en-US" sz="1800" dirty="0"/>
              <a:t> </a:t>
            </a:r>
            <a:r>
              <a:rPr lang="en-US" sz="1800" dirty="0" err="1"/>
              <a:t>viện</a:t>
            </a:r>
            <a:r>
              <a:rPr lang="en-US" sz="1800" dirty="0"/>
              <a:t> </a:t>
            </a:r>
            <a:r>
              <a:rPr lang="en-US" sz="1800" dirty="0" err="1"/>
              <a:t>và</a:t>
            </a:r>
            <a:r>
              <a:rPr lang="en-US" sz="1800" dirty="0"/>
              <a:t> framework </a:t>
            </a:r>
            <a:r>
              <a:rPr lang="en-US" sz="1800" dirty="0" err="1"/>
              <a:t>hỗ</a:t>
            </a:r>
            <a:r>
              <a:rPr lang="en-US" sz="1800" dirty="0"/>
              <a:t> </a:t>
            </a:r>
            <a:r>
              <a:rPr lang="en-US" sz="1800" dirty="0" err="1"/>
              <a:t>trợ</a:t>
            </a:r>
            <a:r>
              <a:rPr lang="en-US" sz="1800" dirty="0"/>
              <a:t>. </a:t>
            </a:r>
            <a:r>
              <a:rPr lang="en-US" sz="1800" dirty="0" err="1"/>
              <a:t>Phù</a:t>
            </a:r>
            <a:r>
              <a:rPr lang="en-US" sz="1800" dirty="0"/>
              <a:t> </a:t>
            </a:r>
            <a:r>
              <a:rPr lang="en-US" sz="1800" dirty="0" err="1"/>
              <a:t>hợp</a:t>
            </a:r>
            <a:r>
              <a:rPr lang="en-US" sz="1800" dirty="0"/>
              <a:t> </a:t>
            </a:r>
            <a:r>
              <a:rPr lang="en-US" sz="1800" dirty="0" err="1"/>
              <a:t>cho</a:t>
            </a:r>
            <a:r>
              <a:rPr lang="en-US" sz="1800" dirty="0"/>
              <a:t> server </a:t>
            </a:r>
            <a:r>
              <a:rPr lang="en-US" sz="1800" dirty="0" err="1"/>
              <a:t>hoặc</a:t>
            </a:r>
            <a:r>
              <a:rPr lang="en-US" sz="1800" dirty="0"/>
              <a:t> </a:t>
            </a:r>
            <a:r>
              <a:rPr lang="en-US" sz="1800" dirty="0" err="1"/>
              <a:t>máy</a:t>
            </a:r>
            <a:r>
              <a:rPr lang="en-US" sz="1800" dirty="0"/>
              <a:t> </a:t>
            </a:r>
            <a:r>
              <a:rPr lang="en-US" sz="1800" dirty="0" err="1"/>
              <a:t>tính</a:t>
            </a:r>
            <a:r>
              <a:rPr lang="en-US" sz="1800" dirty="0"/>
              <a:t> </a:t>
            </a:r>
            <a:r>
              <a:rPr lang="en-US" sz="1800" dirty="0" err="1"/>
              <a:t>của</a:t>
            </a:r>
            <a:r>
              <a:rPr lang="en-US" sz="1800" dirty="0"/>
              <a:t> developer.</a:t>
            </a:r>
          </a:p>
        </p:txBody>
      </p:sp>
      <p:pic>
        <p:nvPicPr>
          <p:cNvPr id="4" name="Picture 4" descr="17% Of Ubuntu Linux Users Have To Use Windows OS At Work">
            <a:extLst>
              <a:ext uri="{FF2B5EF4-FFF2-40B4-BE49-F238E27FC236}">
                <a16:creationId xmlns:a16="http://schemas.microsoft.com/office/drawing/2014/main" id="{AAD425FC-EA9C-3432-D132-603915A2FF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4"/>
          <a:stretch/>
        </p:blipFill>
        <p:spPr bwMode="auto">
          <a:xfrm>
            <a:off x="2514600" y="4422309"/>
            <a:ext cx="4304444" cy="2143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90810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3B2B4C-7862-F9F9-CF14-375F47241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2. </a:t>
            </a:r>
            <a:r>
              <a:rPr lang="en-US" sz="3200" dirty="0" err="1"/>
              <a:t>Giới</a:t>
            </a:r>
            <a:r>
              <a:rPr lang="en-US" sz="3200" dirty="0"/>
              <a:t> </a:t>
            </a:r>
            <a:r>
              <a:rPr lang="en-US" sz="3200" dirty="0" err="1"/>
              <a:t>thiệu</a:t>
            </a:r>
            <a:r>
              <a:rPr lang="en-US" sz="3200" dirty="0"/>
              <a:t> </a:t>
            </a:r>
            <a:r>
              <a:rPr lang="en-US" sz="3200" dirty="0" err="1"/>
              <a:t>về</a:t>
            </a:r>
            <a:r>
              <a:rPr lang="en-US" sz="3200" dirty="0"/>
              <a:t> Linux OS </a:t>
            </a:r>
            <a:r>
              <a:rPr lang="en-US" sz="3200" dirty="0" err="1"/>
              <a:t>và</a:t>
            </a:r>
            <a:r>
              <a:rPr lang="en-US" sz="3200" dirty="0"/>
              <a:t> </a:t>
            </a:r>
            <a:r>
              <a:rPr lang="en-US" sz="3200" dirty="0" err="1"/>
              <a:t>ứng</a:t>
            </a:r>
            <a:r>
              <a:rPr lang="en-US" sz="3200" dirty="0"/>
              <a:t> </a:t>
            </a:r>
            <a:r>
              <a:rPr lang="en-US" sz="3200" dirty="0" err="1"/>
              <a:t>dụng</a:t>
            </a:r>
            <a:endParaRPr lang="en-US" sz="3200" dirty="0"/>
          </a:p>
        </p:txBody>
      </p:sp>
      <p:pic>
        <p:nvPicPr>
          <p:cNvPr id="4" name="Picture 2" descr="Hướng dẫn cài song song Ubuntu cùng window 7,8,10 – TS102Laptop">
            <a:extLst>
              <a:ext uri="{FF2B5EF4-FFF2-40B4-BE49-F238E27FC236}">
                <a16:creationId xmlns:a16="http://schemas.microsoft.com/office/drawing/2014/main" id="{EC041A4A-501E-EE1D-CA7F-8E061557F8F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566" y="1905000"/>
            <a:ext cx="2288002" cy="132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0AD1FEF-A62C-7F46-38CA-0E0491CC6C15}"/>
              </a:ext>
            </a:extLst>
          </p:cNvPr>
          <p:cNvSpPr txBox="1"/>
          <p:nvPr/>
        </p:nvSpPr>
        <p:spPr>
          <a:xfrm>
            <a:off x="3007895" y="1956016"/>
            <a:ext cx="51735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dirty="0" err="1">
                <a:latin typeface="+mj-lt"/>
              </a:rPr>
              <a:t>Hệ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điều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hành</a:t>
            </a:r>
            <a:r>
              <a:rPr lang="en-US" dirty="0">
                <a:latin typeface="+mj-lt"/>
              </a:rPr>
              <a:t> Ubuntu </a:t>
            </a:r>
            <a:r>
              <a:rPr lang="en-US" dirty="0" err="1">
                <a:latin typeface="+mj-lt"/>
              </a:rPr>
              <a:t>là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phiên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bản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hệ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điều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hành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phổ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biến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nhất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của</a:t>
            </a:r>
            <a:r>
              <a:rPr lang="en-US" dirty="0">
                <a:latin typeface="+mj-lt"/>
              </a:rPr>
              <a:t> Linux </a:t>
            </a:r>
            <a:r>
              <a:rPr lang="en-US" dirty="0" err="1">
                <a:latin typeface="+mj-lt"/>
              </a:rPr>
              <a:t>được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người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dùng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biết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đến</a:t>
            </a:r>
            <a:r>
              <a:rPr lang="en-US" dirty="0">
                <a:latin typeface="+mj-lt"/>
              </a:rPr>
              <a:t>, </a:t>
            </a:r>
            <a:r>
              <a:rPr lang="en-US" dirty="0" err="1">
                <a:latin typeface="+mj-lt"/>
              </a:rPr>
              <a:t>thường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có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hai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phiên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bản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là</a:t>
            </a:r>
            <a:r>
              <a:rPr lang="en-US" dirty="0">
                <a:latin typeface="+mj-lt"/>
              </a:rPr>
              <a:t> Desktop </a:t>
            </a:r>
            <a:r>
              <a:rPr lang="en-US" dirty="0" err="1">
                <a:latin typeface="+mj-lt"/>
              </a:rPr>
              <a:t>và</a:t>
            </a:r>
            <a:r>
              <a:rPr lang="en-US" dirty="0">
                <a:latin typeface="+mj-lt"/>
              </a:rPr>
              <a:t> Server.</a:t>
            </a:r>
          </a:p>
        </p:txBody>
      </p:sp>
      <p:pic>
        <p:nvPicPr>
          <p:cNvPr id="6" name="Picture 4" descr="CentOS Linux Reviews &amp; Ratings 2023">
            <a:extLst>
              <a:ext uri="{FF2B5EF4-FFF2-40B4-BE49-F238E27FC236}">
                <a16:creationId xmlns:a16="http://schemas.microsoft.com/office/drawing/2014/main" id="{D2DEB739-5DA6-4921-C347-AD87FC89EC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3881960"/>
            <a:ext cx="2064917" cy="2064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255F154-C667-665F-E8BA-82C1124BE090}"/>
              </a:ext>
            </a:extLst>
          </p:cNvPr>
          <p:cNvSpPr txBox="1"/>
          <p:nvPr/>
        </p:nvSpPr>
        <p:spPr>
          <a:xfrm>
            <a:off x="3007895" y="4301819"/>
            <a:ext cx="44155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dirty="0" err="1">
                <a:latin typeface="+mj-lt"/>
              </a:rPr>
              <a:t>Hệ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điều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hành</a:t>
            </a:r>
            <a:r>
              <a:rPr lang="en-US" dirty="0">
                <a:latin typeface="+mj-lt"/>
              </a:rPr>
              <a:t> CentOS </a:t>
            </a:r>
            <a:r>
              <a:rPr lang="en-US" dirty="0" err="1">
                <a:latin typeface="+mj-lt"/>
              </a:rPr>
              <a:t>được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các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doanh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nghiệp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lớn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hiện</a:t>
            </a:r>
            <a:r>
              <a:rPr lang="en-US" dirty="0">
                <a:latin typeface="+mj-lt"/>
              </a:rPr>
              <a:t> nay </a:t>
            </a:r>
            <a:r>
              <a:rPr lang="en-US" dirty="0" err="1">
                <a:latin typeface="+mj-lt"/>
              </a:rPr>
              <a:t>sử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dụng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nhờ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tính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ổn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định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và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bảo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mật</a:t>
            </a:r>
            <a:r>
              <a:rPr lang="en-US" dirty="0">
                <a:latin typeface="+mj-lt"/>
              </a:rPr>
              <a:t> ở </a:t>
            </a:r>
            <a:r>
              <a:rPr lang="en-US" dirty="0" err="1">
                <a:latin typeface="+mj-lt"/>
              </a:rPr>
              <a:t>nhiều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cấp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độ</a:t>
            </a:r>
            <a:r>
              <a:rPr lang="en-US" dirty="0">
                <a:latin typeface="+mj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030803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CCC41-E088-F2BB-576A-645A4AFDB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2. </a:t>
            </a:r>
            <a:r>
              <a:rPr lang="en-US" sz="3200" dirty="0" err="1"/>
              <a:t>Giới</a:t>
            </a:r>
            <a:r>
              <a:rPr lang="en-US" sz="3200" dirty="0"/>
              <a:t> </a:t>
            </a:r>
            <a:r>
              <a:rPr lang="en-US" sz="3200" dirty="0" err="1"/>
              <a:t>thiệu</a:t>
            </a:r>
            <a:r>
              <a:rPr lang="en-US" sz="3200" dirty="0"/>
              <a:t> </a:t>
            </a:r>
            <a:r>
              <a:rPr lang="en-US" sz="3200" dirty="0" err="1"/>
              <a:t>về</a:t>
            </a:r>
            <a:r>
              <a:rPr lang="en-US" sz="3200" dirty="0"/>
              <a:t> Linux OS </a:t>
            </a:r>
            <a:r>
              <a:rPr lang="en-US" sz="3200" dirty="0" err="1"/>
              <a:t>và</a:t>
            </a:r>
            <a:r>
              <a:rPr lang="en-US" sz="3200" dirty="0"/>
              <a:t> </a:t>
            </a:r>
            <a:r>
              <a:rPr lang="en-US" sz="3200" dirty="0" err="1"/>
              <a:t>ứng</a:t>
            </a:r>
            <a:r>
              <a:rPr lang="en-US" sz="3200" dirty="0"/>
              <a:t> </a:t>
            </a:r>
            <a:r>
              <a:rPr lang="en-US" sz="3200" dirty="0" err="1"/>
              <a:t>dụng</a:t>
            </a:r>
            <a:endParaRPr lang="en-US" sz="3200" dirty="0"/>
          </a:p>
        </p:txBody>
      </p:sp>
      <p:pic>
        <p:nvPicPr>
          <p:cNvPr id="4" name="Picture 6" descr="Kali Linux 2023.1 introduces 'Purple' distro for defensive security">
            <a:extLst>
              <a:ext uri="{FF2B5EF4-FFF2-40B4-BE49-F238E27FC236}">
                <a16:creationId xmlns:a16="http://schemas.microsoft.com/office/drawing/2014/main" id="{55E6EA92-B980-EF1D-23DD-CB447742597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703" y="1828800"/>
            <a:ext cx="28575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F287004-B3B1-6528-B30D-4039CCAE3923}"/>
              </a:ext>
            </a:extLst>
          </p:cNvPr>
          <p:cNvSpPr txBox="1"/>
          <p:nvPr/>
        </p:nvSpPr>
        <p:spPr>
          <a:xfrm>
            <a:off x="3425994" y="1890236"/>
            <a:ext cx="518561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dirty="0" err="1">
                <a:latin typeface="+mj-lt"/>
              </a:rPr>
              <a:t>Hệ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điều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hành</a:t>
            </a:r>
            <a:r>
              <a:rPr lang="en-US" dirty="0">
                <a:latin typeface="+mj-lt"/>
              </a:rPr>
              <a:t> Kali Linux </a:t>
            </a:r>
            <a:r>
              <a:rPr lang="en-US" dirty="0" err="1">
                <a:latin typeface="+mj-lt"/>
              </a:rPr>
              <a:t>được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phát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triển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với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mục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đích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kiểm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tra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thâm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nhập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và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kiểm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tra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bảo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mật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nâng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cao</a:t>
            </a:r>
            <a:r>
              <a:rPr lang="en-US" dirty="0">
                <a:latin typeface="+mj-lt"/>
              </a:rPr>
              <a:t>, </a:t>
            </a:r>
            <a:r>
              <a:rPr lang="en-US" dirty="0" err="1">
                <a:latin typeface="+mj-lt"/>
              </a:rPr>
              <a:t>kiểm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tra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hệ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thống</a:t>
            </a:r>
            <a:r>
              <a:rPr lang="en-US" dirty="0">
                <a:latin typeface="+mj-lt"/>
              </a:rPr>
              <a:t> an </a:t>
            </a:r>
            <a:r>
              <a:rPr lang="en-US" dirty="0" err="1">
                <a:latin typeface="+mj-lt"/>
              </a:rPr>
              <a:t>ning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mạng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được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sử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dụng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bởi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các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các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quản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trị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viên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mạng</a:t>
            </a:r>
            <a:r>
              <a:rPr lang="en-US" dirty="0">
                <a:latin typeface="+mj-lt"/>
              </a:rPr>
              <a:t>, </a:t>
            </a:r>
            <a:r>
              <a:rPr lang="en-US" dirty="0" err="1">
                <a:latin typeface="+mj-lt"/>
              </a:rPr>
              <a:t>kỹ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sư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kiến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trúc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mạng</a:t>
            </a:r>
            <a:r>
              <a:rPr lang="en-US" dirty="0">
                <a:latin typeface="+mj-lt"/>
              </a:rPr>
              <a:t>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DF5531-B923-6C79-2931-F85B9ABC06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03" y="4329278"/>
            <a:ext cx="2857499" cy="139775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8A984FC-9209-DB4A-27CC-45D09D62F5B8}"/>
              </a:ext>
            </a:extLst>
          </p:cNvPr>
          <p:cNvSpPr txBox="1"/>
          <p:nvPr/>
        </p:nvSpPr>
        <p:spPr>
          <a:xfrm>
            <a:off x="3425994" y="4329747"/>
            <a:ext cx="50086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Hệ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điều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hành</a:t>
            </a:r>
            <a:r>
              <a:rPr lang="en-US" dirty="0">
                <a:latin typeface="+mj-lt"/>
              </a:rPr>
              <a:t> Red Hat Enterprise Linux </a:t>
            </a:r>
            <a:r>
              <a:rPr lang="en-US" dirty="0" err="1">
                <a:latin typeface="+mj-lt"/>
              </a:rPr>
              <a:t>là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phiên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bản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được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sử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dụng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chính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là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làm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các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trung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tâm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dữ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liệu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thương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mại</a:t>
            </a:r>
            <a:r>
              <a:rPr lang="en-US" dirty="0">
                <a:latin typeface="+mj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621949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6ED14C-D8F0-F96A-BA7D-B1511EAA9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>
                <a:latin typeface="+mn-lt"/>
              </a:rPr>
              <a:t>NỘI DUNG CHÍNH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EF4B8F-57A8-91AA-82B1-4120AF1EE4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486725"/>
            <a:ext cx="78867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/>
              <a:t>1. </a:t>
            </a:r>
            <a:r>
              <a:rPr lang="en-US" sz="2000" dirty="0" err="1"/>
              <a:t>Hệ</a:t>
            </a:r>
            <a:r>
              <a:rPr lang="en-US" sz="2000" dirty="0"/>
              <a:t> </a:t>
            </a:r>
            <a:r>
              <a:rPr lang="en-US" sz="2000" dirty="0" err="1"/>
              <a:t>điều</a:t>
            </a:r>
            <a:r>
              <a:rPr lang="en-US" sz="2000" dirty="0"/>
              <a:t> </a:t>
            </a:r>
            <a:r>
              <a:rPr lang="en-US" sz="2000" dirty="0" err="1"/>
              <a:t>hành</a:t>
            </a:r>
            <a:r>
              <a:rPr lang="en-US" sz="2000" dirty="0"/>
              <a:t> </a:t>
            </a:r>
            <a:r>
              <a:rPr lang="en-US" sz="2000" dirty="0" err="1"/>
              <a:t>là</a:t>
            </a:r>
            <a:r>
              <a:rPr lang="en-US" sz="2000" dirty="0"/>
              <a:t> </a:t>
            </a:r>
            <a:r>
              <a:rPr lang="en-US" sz="2000" dirty="0" err="1"/>
              <a:t>gì</a:t>
            </a:r>
            <a:r>
              <a:rPr lang="en-US" sz="2000" dirty="0"/>
              <a:t> ?</a:t>
            </a:r>
          </a:p>
          <a:p>
            <a:pPr marL="0" indent="0">
              <a:buNone/>
            </a:pPr>
            <a:r>
              <a:rPr lang="en-US" sz="2000" dirty="0"/>
              <a:t>2. </a:t>
            </a:r>
            <a:r>
              <a:rPr lang="en-US" sz="2000" dirty="0" err="1"/>
              <a:t>Giới</a:t>
            </a:r>
            <a:r>
              <a:rPr lang="en-US" sz="2000" dirty="0"/>
              <a:t> </a:t>
            </a:r>
            <a:r>
              <a:rPr lang="en-US" sz="2000" dirty="0" err="1"/>
              <a:t>thiệu</a:t>
            </a:r>
            <a:r>
              <a:rPr lang="en-US" sz="2000" dirty="0"/>
              <a:t> </a:t>
            </a:r>
            <a:r>
              <a:rPr lang="en-US" sz="2000" dirty="0" err="1"/>
              <a:t>về</a:t>
            </a:r>
            <a:r>
              <a:rPr lang="en-US" sz="2000" dirty="0"/>
              <a:t> Linux OS </a:t>
            </a:r>
            <a:r>
              <a:rPr lang="en-US" sz="2000" dirty="0" err="1"/>
              <a:t>và</a:t>
            </a:r>
            <a:r>
              <a:rPr lang="en-US" sz="2000" dirty="0"/>
              <a:t> </a:t>
            </a:r>
            <a:r>
              <a:rPr lang="en-US" sz="2000" dirty="0" err="1"/>
              <a:t>ứng</a:t>
            </a:r>
            <a:r>
              <a:rPr lang="en-US" sz="2000" dirty="0"/>
              <a:t> </a:t>
            </a:r>
            <a:r>
              <a:rPr lang="en-US" sz="2000" dirty="0" err="1"/>
              <a:t>dụng</a:t>
            </a:r>
            <a:endParaRPr lang="en-US" sz="2000" dirty="0"/>
          </a:p>
          <a:p>
            <a:pPr marL="0" indent="0">
              <a:buNone/>
            </a:pPr>
            <a:r>
              <a:rPr lang="en-US" sz="2000" dirty="0"/>
              <a:t>3. Linux kernel architecture  </a:t>
            </a:r>
          </a:p>
          <a:p>
            <a:pPr marL="0" indent="0">
              <a:buNone/>
            </a:pPr>
            <a:r>
              <a:rPr lang="en-US" sz="2000" dirty="0"/>
              <a:t>4. System call interface</a:t>
            </a:r>
          </a:p>
          <a:p>
            <a:pPr marL="0" indent="0">
              <a:buNone/>
            </a:pPr>
            <a:r>
              <a:rPr lang="en-US" sz="2000" dirty="0"/>
              <a:t>5. CLI (Command Line Interface) </a:t>
            </a:r>
            <a:r>
              <a:rPr lang="en-US" sz="2000" dirty="0" err="1"/>
              <a:t>và</a:t>
            </a:r>
            <a:r>
              <a:rPr lang="en-US" sz="2000" dirty="0"/>
              <a:t> </a:t>
            </a:r>
            <a:r>
              <a:rPr lang="en-US" sz="2000" dirty="0" err="1"/>
              <a:t>một</a:t>
            </a:r>
            <a:r>
              <a:rPr lang="en-US" sz="2000" dirty="0"/>
              <a:t> </a:t>
            </a:r>
            <a:r>
              <a:rPr lang="en-US" sz="2000" dirty="0" err="1"/>
              <a:t>số</a:t>
            </a:r>
            <a:r>
              <a:rPr lang="en-US" sz="2000" dirty="0"/>
              <a:t> command line </a:t>
            </a:r>
            <a:r>
              <a:rPr lang="en-US" sz="2000" dirty="0" err="1"/>
              <a:t>cơ</a:t>
            </a:r>
            <a:r>
              <a:rPr lang="en-US" sz="2000" dirty="0"/>
              <a:t> </a:t>
            </a:r>
            <a:r>
              <a:rPr lang="en-US" sz="2000" dirty="0" err="1"/>
              <a:t>bản</a:t>
            </a:r>
            <a:endParaRPr lang="en-US" sz="2000" dirty="0"/>
          </a:p>
          <a:p>
            <a:pPr marL="0" indent="0">
              <a:buNone/>
            </a:pPr>
            <a:r>
              <a:rPr lang="en-US" sz="2000" dirty="0"/>
              <a:t>6. Linux device driver</a:t>
            </a:r>
          </a:p>
          <a:p>
            <a:pPr marL="0" indent="0">
              <a:buNone/>
            </a:pPr>
            <a:r>
              <a:rPr lang="en-US" sz="2000" dirty="0"/>
              <a:t>7. Linux file system</a:t>
            </a:r>
          </a:p>
          <a:p>
            <a:pPr marL="0" indent="0">
              <a:buNone/>
            </a:pPr>
            <a:r>
              <a:rPr lang="en-US" sz="2000" dirty="0"/>
              <a:t>8. Process </a:t>
            </a:r>
          </a:p>
          <a:p>
            <a:pPr marL="0" indent="0">
              <a:buNone/>
            </a:pPr>
            <a:r>
              <a:rPr lang="en-US" sz="2000" dirty="0"/>
              <a:t>9. User – Group </a:t>
            </a:r>
            <a:r>
              <a:rPr lang="en-US" sz="2000" dirty="0" err="1"/>
              <a:t>và</a:t>
            </a:r>
            <a:r>
              <a:rPr lang="en-US" sz="2000" dirty="0"/>
              <a:t> permission</a:t>
            </a:r>
          </a:p>
          <a:p>
            <a:pPr marL="0" indent="0">
              <a:buNone/>
            </a:pPr>
            <a:r>
              <a:rPr lang="en-US" sz="2000" dirty="0"/>
              <a:t>10. Telnet </a:t>
            </a:r>
            <a:r>
              <a:rPr lang="en-US" sz="2000" dirty="0" err="1"/>
              <a:t>và</a:t>
            </a:r>
            <a:r>
              <a:rPr lang="en-US" sz="2000" dirty="0"/>
              <a:t> SSH network protocol</a:t>
            </a:r>
          </a:p>
          <a:p>
            <a:pPr marL="0" indent="0">
              <a:buNone/>
            </a:pPr>
            <a:r>
              <a:rPr lang="en-US" sz="2000" dirty="0"/>
              <a:t>11. </a:t>
            </a:r>
            <a:r>
              <a:rPr lang="en-US" sz="2000" dirty="0" err="1"/>
              <a:t>Hướng</a:t>
            </a:r>
            <a:r>
              <a:rPr lang="en-US" sz="2000" dirty="0"/>
              <a:t> </a:t>
            </a:r>
            <a:r>
              <a:rPr lang="en-US" sz="2000" dirty="0" err="1"/>
              <a:t>dẫn</a:t>
            </a:r>
            <a:r>
              <a:rPr lang="en-US" sz="2000" dirty="0"/>
              <a:t> </a:t>
            </a:r>
            <a:r>
              <a:rPr lang="en-US" sz="2000" dirty="0" err="1"/>
              <a:t>cài</a:t>
            </a:r>
            <a:r>
              <a:rPr lang="en-US" sz="2000" dirty="0"/>
              <a:t> </a:t>
            </a:r>
            <a:r>
              <a:rPr lang="en-US" sz="2000" dirty="0" err="1"/>
              <a:t>đặt</a:t>
            </a:r>
            <a:r>
              <a:rPr lang="en-US" sz="2000" dirty="0"/>
              <a:t> dual boot Ubuntu</a:t>
            </a:r>
          </a:p>
        </p:txBody>
      </p:sp>
    </p:spTree>
    <p:extLst>
      <p:ext uri="{BB962C8B-B14F-4D97-AF65-F5344CB8AC3E}">
        <p14:creationId xmlns:p14="http://schemas.microsoft.com/office/powerpoint/2010/main" val="28517131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38680C-03A8-FF86-606D-446AACE49F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2. </a:t>
            </a:r>
            <a:r>
              <a:rPr lang="en-US" sz="3200" dirty="0" err="1"/>
              <a:t>Giới</a:t>
            </a:r>
            <a:r>
              <a:rPr lang="en-US" sz="3200" dirty="0"/>
              <a:t> </a:t>
            </a:r>
            <a:r>
              <a:rPr lang="en-US" sz="3200" dirty="0" err="1"/>
              <a:t>thiệu</a:t>
            </a:r>
            <a:r>
              <a:rPr lang="en-US" sz="3200" dirty="0"/>
              <a:t> </a:t>
            </a:r>
            <a:r>
              <a:rPr lang="en-US" sz="3200" dirty="0" err="1"/>
              <a:t>về</a:t>
            </a:r>
            <a:r>
              <a:rPr lang="en-US" sz="3200" dirty="0"/>
              <a:t> Linux OS </a:t>
            </a:r>
            <a:r>
              <a:rPr lang="en-US" sz="3200" dirty="0" err="1"/>
              <a:t>và</a:t>
            </a:r>
            <a:r>
              <a:rPr lang="en-US" sz="3200" dirty="0"/>
              <a:t> </a:t>
            </a:r>
            <a:r>
              <a:rPr lang="en-US" sz="3200" dirty="0" err="1"/>
              <a:t>ứng</a:t>
            </a:r>
            <a:r>
              <a:rPr lang="en-US" sz="3200" dirty="0"/>
              <a:t> </a:t>
            </a:r>
            <a:r>
              <a:rPr lang="en-US" sz="3200" dirty="0" err="1"/>
              <a:t>dụng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4A2D26-AECF-8069-3A45-C6B4E7BF9C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787165"/>
            <a:ext cx="7886700" cy="4351338"/>
          </a:xfrm>
        </p:spPr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Linux OS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dirty="0" err="1"/>
              <a:t>lại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phục</a:t>
            </a:r>
            <a:r>
              <a:rPr lang="en-US" dirty="0"/>
              <a:t> </a:t>
            </a:r>
            <a:r>
              <a:rPr lang="en-US" dirty="0" err="1"/>
              <a:t>vụ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nhúng</a:t>
            </a:r>
            <a:r>
              <a:rPr lang="en-US" dirty="0"/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08FE59-F3C5-1CEA-B884-8CF486D2871E}"/>
              </a:ext>
            </a:extLst>
          </p:cNvPr>
          <p:cNvSpPr txBox="1"/>
          <p:nvPr/>
        </p:nvSpPr>
        <p:spPr>
          <a:xfrm>
            <a:off x="5299353" y="5283089"/>
            <a:ext cx="3381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Raspbian OS </a:t>
            </a:r>
            <a:r>
              <a:rPr lang="en-US" dirty="0" err="1"/>
              <a:t>của</a:t>
            </a:r>
            <a:r>
              <a:rPr lang="en-US" dirty="0"/>
              <a:t> Raspberry Pi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3775DA-8411-2BC4-479D-6AFAEA87DBF4}"/>
              </a:ext>
            </a:extLst>
          </p:cNvPr>
          <p:cNvSpPr txBox="1"/>
          <p:nvPr/>
        </p:nvSpPr>
        <p:spPr>
          <a:xfrm>
            <a:off x="299261" y="5374932"/>
            <a:ext cx="4044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Angstrom Linux OS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BeagleBone</a:t>
            </a:r>
            <a:r>
              <a:rPr lang="en-US" dirty="0"/>
              <a:t> Black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30E1A84-7569-A7DB-1E99-2269CB1A36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5888" y="3348471"/>
            <a:ext cx="3705225" cy="1228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BeagleBone Black chính hãng - EmbedVN - Mạch nhúng, thế giới DIY">
            <a:extLst>
              <a:ext uri="{FF2B5EF4-FFF2-40B4-BE49-F238E27FC236}">
                <a16:creationId xmlns:a16="http://schemas.microsoft.com/office/drawing/2014/main" id="{658DC80E-25EB-0083-F292-FB07DB4C7F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031" y="2883643"/>
            <a:ext cx="3055379" cy="2097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87753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0993E-F7DA-770C-1475-A75276736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2. </a:t>
            </a:r>
            <a:r>
              <a:rPr lang="en-US" sz="3200" dirty="0" err="1"/>
              <a:t>Giới</a:t>
            </a:r>
            <a:r>
              <a:rPr lang="en-US" sz="3200" dirty="0"/>
              <a:t> </a:t>
            </a:r>
            <a:r>
              <a:rPr lang="en-US" sz="3200" dirty="0" err="1"/>
              <a:t>thiệu</a:t>
            </a:r>
            <a:r>
              <a:rPr lang="en-US" sz="3200" dirty="0"/>
              <a:t> </a:t>
            </a:r>
            <a:r>
              <a:rPr lang="en-US" sz="3200" dirty="0" err="1"/>
              <a:t>về</a:t>
            </a:r>
            <a:r>
              <a:rPr lang="en-US" sz="3200" dirty="0"/>
              <a:t> Linux OS </a:t>
            </a:r>
            <a:r>
              <a:rPr lang="en-US" sz="3200" dirty="0" err="1"/>
              <a:t>và</a:t>
            </a:r>
            <a:r>
              <a:rPr lang="en-US" sz="3200" dirty="0"/>
              <a:t> </a:t>
            </a:r>
            <a:r>
              <a:rPr lang="en-US" sz="3200" dirty="0" err="1"/>
              <a:t>ứng</a:t>
            </a:r>
            <a:r>
              <a:rPr lang="en-US" sz="3200" dirty="0"/>
              <a:t> </a:t>
            </a:r>
            <a:r>
              <a:rPr lang="en-US" sz="3200" dirty="0" err="1"/>
              <a:t>dụng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DDE4E9-F012-C727-AAE5-3DF06F619E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726100"/>
            <a:ext cx="7886700" cy="4351338"/>
          </a:xfrm>
        </p:spPr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Linux OS </a:t>
            </a:r>
            <a:r>
              <a:rPr lang="en-US" dirty="0" err="1"/>
              <a:t>cho</a:t>
            </a:r>
            <a:r>
              <a:rPr lang="en-US" dirty="0"/>
              <a:t> IoT</a:t>
            </a:r>
          </a:p>
          <a:p>
            <a:pPr marL="0" indent="0" algn="just">
              <a:buNone/>
            </a:pPr>
            <a:r>
              <a:rPr lang="en-US" dirty="0"/>
              <a:t>Trong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 IOT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cảm</a:t>
            </a:r>
            <a:r>
              <a:rPr lang="en-US" dirty="0"/>
              <a:t> </a:t>
            </a:r>
            <a:r>
              <a:rPr lang="en-US" dirty="0" err="1"/>
              <a:t>biến</a:t>
            </a:r>
            <a:r>
              <a:rPr lang="en-US" dirty="0"/>
              <a:t> </a:t>
            </a:r>
            <a:r>
              <a:rPr lang="en-US" dirty="0" err="1"/>
              <a:t>thường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/>
              <a:t>khiển</a:t>
            </a:r>
            <a:r>
              <a:rPr lang="en-US" dirty="0"/>
              <a:t> </a:t>
            </a:r>
            <a:r>
              <a:rPr lang="en-US" dirty="0" err="1"/>
              <a:t>bằng</a:t>
            </a:r>
            <a:r>
              <a:rPr lang="en-US" dirty="0"/>
              <a:t> vi </a:t>
            </a:r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/>
              <a:t>khiển</a:t>
            </a:r>
            <a:r>
              <a:rPr lang="en-US" dirty="0"/>
              <a:t>, </a:t>
            </a:r>
            <a:r>
              <a:rPr lang="en-US" dirty="0" err="1"/>
              <a:t>nhưng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những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 </a:t>
            </a:r>
            <a:r>
              <a:rPr lang="en-US" dirty="0" err="1"/>
              <a:t>cần</a:t>
            </a:r>
            <a:r>
              <a:rPr lang="en-US" dirty="0"/>
              <a:t> </a:t>
            </a:r>
            <a:r>
              <a:rPr lang="en-US" dirty="0" err="1"/>
              <a:t>xử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lượng</a:t>
            </a:r>
            <a:r>
              <a:rPr lang="en-US" dirty="0"/>
              <a:t> </a:t>
            </a:r>
            <a:r>
              <a:rPr lang="en-US" dirty="0" err="1"/>
              <a:t>lớn</a:t>
            </a:r>
            <a:r>
              <a:rPr lang="en-US" dirty="0"/>
              <a:t> </a:t>
            </a:r>
            <a:r>
              <a:rPr lang="en-US" dirty="0" err="1"/>
              <a:t>cảm</a:t>
            </a:r>
            <a:r>
              <a:rPr lang="en-US" dirty="0"/>
              <a:t> </a:t>
            </a:r>
            <a:r>
              <a:rPr lang="en-US" dirty="0" err="1"/>
              <a:t>biến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thì</a:t>
            </a:r>
            <a:r>
              <a:rPr lang="en-US" dirty="0"/>
              <a:t> </a:t>
            </a:r>
            <a:r>
              <a:rPr lang="en-US" dirty="0" err="1"/>
              <a:t>sự</a:t>
            </a:r>
            <a:r>
              <a:rPr lang="en-US" dirty="0"/>
              <a:t> </a:t>
            </a:r>
            <a:r>
              <a:rPr lang="en-US" dirty="0" err="1"/>
              <a:t>lựa</a:t>
            </a:r>
            <a:r>
              <a:rPr lang="en-US" dirty="0"/>
              <a:t> </a:t>
            </a:r>
            <a:r>
              <a:rPr lang="en-US" dirty="0" err="1"/>
              <a:t>chọn</a:t>
            </a:r>
            <a:r>
              <a:rPr lang="en-US" dirty="0"/>
              <a:t> </a:t>
            </a:r>
            <a:r>
              <a:rPr lang="en-US" dirty="0" err="1"/>
              <a:t>tốt</a:t>
            </a:r>
            <a:r>
              <a:rPr lang="en-US" dirty="0"/>
              <a:t> </a:t>
            </a:r>
            <a:r>
              <a:rPr lang="en-US" dirty="0" err="1"/>
              <a:t>nhất</a:t>
            </a:r>
            <a:r>
              <a:rPr lang="en-US" dirty="0"/>
              <a:t> </a:t>
            </a:r>
            <a:r>
              <a:rPr lang="en-US" dirty="0" err="1"/>
              <a:t>thường</a:t>
            </a:r>
            <a:r>
              <a:rPr lang="en-US" dirty="0"/>
              <a:t> </a:t>
            </a:r>
            <a:r>
              <a:rPr lang="en-US" dirty="0" err="1"/>
              <a:t>dùng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Linux </a:t>
            </a:r>
            <a:r>
              <a:rPr lang="en-US" dirty="0" err="1"/>
              <a:t>hoặc</a:t>
            </a:r>
            <a:r>
              <a:rPr lang="en-US" dirty="0"/>
              <a:t> Android.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D25DD9-205A-96B8-D5E6-D9F383902B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7434" y="3630966"/>
            <a:ext cx="4555713" cy="2542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781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92B086-8248-7CD7-DEC1-487350A513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2. </a:t>
            </a:r>
            <a:r>
              <a:rPr lang="en-US" sz="3200" dirty="0" err="1"/>
              <a:t>Giới</a:t>
            </a:r>
            <a:r>
              <a:rPr lang="en-US" sz="3200" dirty="0"/>
              <a:t> </a:t>
            </a:r>
            <a:r>
              <a:rPr lang="en-US" sz="3200" dirty="0" err="1"/>
              <a:t>thiệu</a:t>
            </a:r>
            <a:r>
              <a:rPr lang="en-US" sz="3200" dirty="0"/>
              <a:t> </a:t>
            </a:r>
            <a:r>
              <a:rPr lang="en-US" sz="3200" dirty="0" err="1"/>
              <a:t>về</a:t>
            </a:r>
            <a:r>
              <a:rPr lang="en-US" sz="3200" dirty="0"/>
              <a:t> Linux OS </a:t>
            </a:r>
            <a:r>
              <a:rPr lang="en-US" sz="3200" dirty="0" err="1"/>
              <a:t>và</a:t>
            </a:r>
            <a:r>
              <a:rPr lang="en-US" sz="3200" dirty="0"/>
              <a:t> </a:t>
            </a:r>
            <a:r>
              <a:rPr lang="en-US" sz="3200" dirty="0" err="1"/>
              <a:t>ứng</a:t>
            </a:r>
            <a:r>
              <a:rPr lang="en-US" sz="3200" dirty="0"/>
              <a:t> </a:t>
            </a:r>
            <a:r>
              <a:rPr lang="en-US" sz="3200" dirty="0" err="1"/>
              <a:t>dụng</a:t>
            </a:r>
            <a:endParaRPr lang="en-US" sz="3200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D3CE8E9-3286-5D30-A66D-0A6899CA067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9452" y="1803277"/>
            <a:ext cx="59055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F6D3CD8-D96E-AFE2-72FC-BE35845366D6}"/>
              </a:ext>
            </a:extLst>
          </p:cNvPr>
          <p:cNvSpPr txBox="1"/>
          <p:nvPr/>
        </p:nvSpPr>
        <p:spPr>
          <a:xfrm>
            <a:off x="3087458" y="5504155"/>
            <a:ext cx="29690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+mj-lt"/>
              </a:rPr>
              <a:t>Hệ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điều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hành</a:t>
            </a:r>
            <a:r>
              <a:rPr lang="en-US" dirty="0">
                <a:latin typeface="+mj-lt"/>
              </a:rPr>
              <a:t> Ubuntu Core</a:t>
            </a:r>
          </a:p>
        </p:txBody>
      </p:sp>
    </p:spTree>
    <p:extLst>
      <p:ext uri="{BB962C8B-B14F-4D97-AF65-F5344CB8AC3E}">
        <p14:creationId xmlns:p14="http://schemas.microsoft.com/office/powerpoint/2010/main" val="20857592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7284A1-F7AC-62B0-259C-AB264D13E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2. </a:t>
            </a:r>
            <a:r>
              <a:rPr lang="en-US" sz="3200" dirty="0" err="1"/>
              <a:t>Giới</a:t>
            </a:r>
            <a:r>
              <a:rPr lang="en-US" sz="3200" dirty="0"/>
              <a:t> </a:t>
            </a:r>
            <a:r>
              <a:rPr lang="en-US" sz="3200" dirty="0" err="1"/>
              <a:t>thiệu</a:t>
            </a:r>
            <a:r>
              <a:rPr lang="en-US" sz="3200" dirty="0"/>
              <a:t> </a:t>
            </a:r>
            <a:r>
              <a:rPr lang="en-US" sz="3200" dirty="0" err="1"/>
              <a:t>về</a:t>
            </a:r>
            <a:r>
              <a:rPr lang="en-US" sz="3200" dirty="0"/>
              <a:t> Linux OS </a:t>
            </a:r>
            <a:r>
              <a:rPr lang="en-US" sz="3200" dirty="0" err="1"/>
              <a:t>và</a:t>
            </a:r>
            <a:r>
              <a:rPr lang="en-US" sz="3200" dirty="0"/>
              <a:t> </a:t>
            </a:r>
            <a:r>
              <a:rPr lang="en-US" sz="3200" dirty="0" err="1"/>
              <a:t>ứng</a:t>
            </a:r>
            <a:r>
              <a:rPr lang="en-US" sz="3200" dirty="0"/>
              <a:t> </a:t>
            </a:r>
            <a:r>
              <a:rPr lang="en-US" sz="3200" dirty="0" err="1"/>
              <a:t>dụng</a:t>
            </a:r>
            <a:endParaRPr lang="en-US" sz="3200" dirty="0"/>
          </a:p>
        </p:txBody>
      </p:sp>
      <p:pic>
        <p:nvPicPr>
          <p:cNvPr id="2054" name="Picture 6" descr="Raspberry Pi Gateway manufacturer, Buy good quality Raspberry Pi Gateway  products from China">
            <a:extLst>
              <a:ext uri="{FF2B5EF4-FFF2-40B4-BE49-F238E27FC236}">
                <a16:creationId xmlns:a16="http://schemas.microsoft.com/office/drawing/2014/main" id="{96E4ED93-FA1A-FB09-EA5A-48EF84704AF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6330" y="1326472"/>
            <a:ext cx="4351338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376604D-FC8F-885B-9196-26CA67993BB6}"/>
              </a:ext>
            </a:extLst>
          </p:cNvPr>
          <p:cNvSpPr txBox="1"/>
          <p:nvPr/>
        </p:nvSpPr>
        <p:spPr>
          <a:xfrm>
            <a:off x="2707331" y="5928002"/>
            <a:ext cx="4040337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>
                <a:latin typeface="+mj-lt"/>
              </a:rPr>
              <a:t>Raspberry Pi OS for Smart Home</a:t>
            </a:r>
          </a:p>
        </p:txBody>
      </p:sp>
    </p:spTree>
    <p:extLst>
      <p:ext uri="{BB962C8B-B14F-4D97-AF65-F5344CB8AC3E}">
        <p14:creationId xmlns:p14="http://schemas.microsoft.com/office/powerpoint/2010/main" val="40326473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A91AAF-1732-C043-3F68-5EB5EF383F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2. </a:t>
            </a:r>
            <a:r>
              <a:rPr lang="en-US" sz="3200" dirty="0" err="1"/>
              <a:t>Giới</a:t>
            </a:r>
            <a:r>
              <a:rPr lang="en-US" sz="3200" dirty="0"/>
              <a:t> </a:t>
            </a:r>
            <a:r>
              <a:rPr lang="en-US" sz="3200" dirty="0" err="1"/>
              <a:t>thiệu</a:t>
            </a:r>
            <a:r>
              <a:rPr lang="en-US" sz="3200" dirty="0"/>
              <a:t> </a:t>
            </a:r>
            <a:r>
              <a:rPr lang="en-US" sz="3200" dirty="0" err="1"/>
              <a:t>về</a:t>
            </a:r>
            <a:r>
              <a:rPr lang="en-US" sz="3200" dirty="0"/>
              <a:t> Linux OS </a:t>
            </a:r>
            <a:r>
              <a:rPr lang="en-US" sz="3200" dirty="0" err="1"/>
              <a:t>và</a:t>
            </a:r>
            <a:r>
              <a:rPr lang="en-US" sz="3200" dirty="0"/>
              <a:t> </a:t>
            </a:r>
            <a:r>
              <a:rPr lang="en-US" sz="3200" dirty="0" err="1"/>
              <a:t>ứng</a:t>
            </a:r>
            <a:r>
              <a:rPr lang="en-US" sz="3200" dirty="0"/>
              <a:t> </a:t>
            </a:r>
            <a:r>
              <a:rPr lang="en-US" sz="3200" dirty="0" err="1"/>
              <a:t>dụng</a:t>
            </a:r>
            <a:endParaRPr lang="en-US" sz="3200" dirty="0"/>
          </a:p>
        </p:txBody>
      </p:sp>
      <p:pic>
        <p:nvPicPr>
          <p:cNvPr id="3074" name="Picture 2" descr="Industrial Raspberry Pi for IIoT - 4G LTE / LoRa, RS485/DI/DO/AI/ADC">
            <a:extLst>
              <a:ext uri="{FF2B5EF4-FFF2-40B4-BE49-F238E27FC236}">
                <a16:creationId xmlns:a16="http://schemas.microsoft.com/office/drawing/2014/main" id="{058700DD-8E0F-05B8-37F1-0659BD65B7B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3666" y="1914394"/>
            <a:ext cx="4535104" cy="2497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ndustrial Raspberry Pi for IIoT - 4G LTE / LoRa, RS485/DI/DO/AI/ADC">
            <a:extLst>
              <a:ext uri="{FF2B5EF4-FFF2-40B4-BE49-F238E27FC236}">
                <a16:creationId xmlns:a16="http://schemas.microsoft.com/office/drawing/2014/main" id="{1D83A6F4-B76D-2AB6-E7FA-391AD3055E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524" y="1914394"/>
            <a:ext cx="3996560" cy="2497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9E18B53-DBAC-3502-C157-630DA0459B29}"/>
              </a:ext>
            </a:extLst>
          </p:cNvPr>
          <p:cNvSpPr txBox="1"/>
          <p:nvPr/>
        </p:nvSpPr>
        <p:spPr>
          <a:xfrm>
            <a:off x="835870" y="4871667"/>
            <a:ext cx="7315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Industrial Raspberry OS for IIOT – 4G LTE/Lora/RS 485/DI/DO/AI/ADC</a:t>
            </a:r>
          </a:p>
        </p:txBody>
      </p:sp>
    </p:spTree>
    <p:extLst>
      <p:ext uri="{BB962C8B-B14F-4D97-AF65-F5344CB8AC3E}">
        <p14:creationId xmlns:p14="http://schemas.microsoft.com/office/powerpoint/2010/main" val="34610013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2ADDD-8BEA-CBAC-27A5-004607139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3. Linux kernel architecture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28E6381-E8B1-FB64-2894-5BB2A78BB6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6322" y="1618121"/>
            <a:ext cx="5711356" cy="3735226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ED4619E-3A56-C643-AB7B-A30E497BA471}"/>
              </a:ext>
            </a:extLst>
          </p:cNvPr>
          <p:cNvSpPr txBox="1"/>
          <p:nvPr/>
        </p:nvSpPr>
        <p:spPr>
          <a:xfrm>
            <a:off x="788448" y="5743735"/>
            <a:ext cx="68907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Linux Kernel </a:t>
            </a:r>
            <a:r>
              <a:rPr lang="en-US" dirty="0" err="1">
                <a:latin typeface="+mj-lt"/>
              </a:rPr>
              <a:t>được</a:t>
            </a:r>
            <a:r>
              <a:rPr lang="en-US" dirty="0">
                <a:latin typeface="+mj-lt"/>
              </a:rPr>
              <a:t> chia </a:t>
            </a:r>
            <a:r>
              <a:rPr lang="en-US" dirty="0" err="1">
                <a:latin typeface="+mj-lt"/>
              </a:rPr>
              <a:t>thành</a:t>
            </a:r>
            <a:r>
              <a:rPr lang="en-US" dirty="0">
                <a:latin typeface="+mj-lt"/>
              </a:rPr>
              <a:t> 5 </a:t>
            </a:r>
            <a:r>
              <a:rPr lang="en-US" dirty="0" err="1">
                <a:latin typeface="+mj-lt"/>
              </a:rPr>
              <a:t>khối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chức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năng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riêng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biệt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và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có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vai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trò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vô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cùng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quan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trọng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trong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một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hệ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điều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hành</a:t>
            </a:r>
            <a:r>
              <a:rPr lang="en-US" dirty="0">
                <a:latin typeface="+mj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555847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Oval 24">
            <a:extLst>
              <a:ext uri="{FF2B5EF4-FFF2-40B4-BE49-F238E27FC236}">
                <a16:creationId xmlns:a16="http://schemas.microsoft.com/office/drawing/2014/main" id="{7000A96B-2321-366B-7542-C5D80C535BE8}"/>
              </a:ext>
            </a:extLst>
          </p:cNvPr>
          <p:cNvSpPr/>
          <p:nvPr/>
        </p:nvSpPr>
        <p:spPr>
          <a:xfrm>
            <a:off x="2136663" y="1383940"/>
            <a:ext cx="2823099" cy="1121390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4140BE-1661-505C-3F5C-847373672F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3. Linux kernel architecture</a:t>
            </a:r>
          </a:p>
        </p:txBody>
      </p:sp>
      <p:sp>
        <p:nvSpPr>
          <p:cNvPr id="14" name="Flowchart: Connector 13">
            <a:extLst>
              <a:ext uri="{FF2B5EF4-FFF2-40B4-BE49-F238E27FC236}">
                <a16:creationId xmlns:a16="http://schemas.microsoft.com/office/drawing/2014/main" id="{5D518DE6-31AA-7C6A-3E57-E919EB1DC26B}"/>
              </a:ext>
            </a:extLst>
          </p:cNvPr>
          <p:cNvSpPr/>
          <p:nvPr/>
        </p:nvSpPr>
        <p:spPr>
          <a:xfrm>
            <a:off x="103466" y="3343156"/>
            <a:ext cx="1242873" cy="1216241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Linux Kernel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1E3FF017-C415-B750-BBDC-69C901EEC17D}"/>
              </a:ext>
            </a:extLst>
          </p:cNvPr>
          <p:cNvSpPr/>
          <p:nvPr/>
        </p:nvSpPr>
        <p:spPr>
          <a:xfrm>
            <a:off x="2425190" y="3624762"/>
            <a:ext cx="2246051" cy="6530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File systems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0FAF8275-E505-6313-59C3-2AA95D28E026}"/>
              </a:ext>
            </a:extLst>
          </p:cNvPr>
          <p:cNvSpPr/>
          <p:nvPr/>
        </p:nvSpPr>
        <p:spPr>
          <a:xfrm>
            <a:off x="2425188" y="1618121"/>
            <a:ext cx="2246051" cy="6530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Process management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C40E5748-BFD4-C20D-2AC5-5D2457D8E3CD}"/>
              </a:ext>
            </a:extLst>
          </p:cNvPr>
          <p:cNvSpPr/>
          <p:nvPr/>
        </p:nvSpPr>
        <p:spPr>
          <a:xfrm>
            <a:off x="2425191" y="5573813"/>
            <a:ext cx="2246051" cy="6530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Network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7CBA6C50-35F0-19AE-0312-AA089103609E}"/>
              </a:ext>
            </a:extLst>
          </p:cNvPr>
          <p:cNvSpPr/>
          <p:nvPr/>
        </p:nvSpPr>
        <p:spPr>
          <a:xfrm>
            <a:off x="2425189" y="2648392"/>
            <a:ext cx="2246051" cy="6530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Memory management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628BA0C9-C8F8-A413-2D49-ECEA497ED183}"/>
              </a:ext>
            </a:extLst>
          </p:cNvPr>
          <p:cNvSpPr/>
          <p:nvPr/>
        </p:nvSpPr>
        <p:spPr>
          <a:xfrm>
            <a:off x="2425190" y="4601132"/>
            <a:ext cx="2246051" cy="6530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Device drivers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785DD4C-1401-3ADE-938A-49DEE878BCF9}"/>
              </a:ext>
            </a:extLst>
          </p:cNvPr>
          <p:cNvCxnSpPr>
            <a:stCxn id="14" idx="6"/>
            <a:endCxn id="16" idx="1"/>
          </p:cNvCxnSpPr>
          <p:nvPr/>
        </p:nvCxnSpPr>
        <p:spPr>
          <a:xfrm flipV="1">
            <a:off x="1346339" y="1944636"/>
            <a:ext cx="1078849" cy="20066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BFFCCFF-7504-62C0-3DB2-AC691429C1E1}"/>
              </a:ext>
            </a:extLst>
          </p:cNvPr>
          <p:cNvCxnSpPr>
            <a:stCxn id="14" idx="6"/>
            <a:endCxn id="18" idx="1"/>
          </p:cNvCxnSpPr>
          <p:nvPr/>
        </p:nvCxnSpPr>
        <p:spPr>
          <a:xfrm flipV="1">
            <a:off x="1346339" y="2974907"/>
            <a:ext cx="1078850" cy="9763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28E174F-3A18-875C-DD76-65C1B90E98C4}"/>
              </a:ext>
            </a:extLst>
          </p:cNvPr>
          <p:cNvCxnSpPr>
            <a:stCxn id="14" idx="6"/>
            <a:endCxn id="15" idx="1"/>
          </p:cNvCxnSpPr>
          <p:nvPr/>
        </p:nvCxnSpPr>
        <p:spPr>
          <a:xfrm>
            <a:off x="1346339" y="3951277"/>
            <a:ext cx="10788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BEEE72C-5D64-A8CC-043D-250101D5F097}"/>
              </a:ext>
            </a:extLst>
          </p:cNvPr>
          <p:cNvCxnSpPr>
            <a:stCxn id="14" idx="6"/>
            <a:endCxn id="19" idx="1"/>
          </p:cNvCxnSpPr>
          <p:nvPr/>
        </p:nvCxnSpPr>
        <p:spPr>
          <a:xfrm>
            <a:off x="1346339" y="3951277"/>
            <a:ext cx="1078851" cy="9763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7CF1AE7-D507-73A3-CD03-40E079EA45B9}"/>
              </a:ext>
            </a:extLst>
          </p:cNvPr>
          <p:cNvCxnSpPr>
            <a:stCxn id="14" idx="6"/>
            <a:endCxn id="17" idx="1"/>
          </p:cNvCxnSpPr>
          <p:nvPr/>
        </p:nvCxnSpPr>
        <p:spPr>
          <a:xfrm>
            <a:off x="1346339" y="3951277"/>
            <a:ext cx="1078852" cy="19490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B8B00A11-B0ED-4E96-3EC4-245CA5F7C8D1}"/>
              </a:ext>
            </a:extLst>
          </p:cNvPr>
          <p:cNvSpPr txBox="1"/>
          <p:nvPr/>
        </p:nvSpPr>
        <p:spPr>
          <a:xfrm>
            <a:off x="4959762" y="1893431"/>
            <a:ext cx="396166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1" dirty="0">
                <a:latin typeface="+mj-lt"/>
              </a:rPr>
              <a:t>Process management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dirty="0" err="1">
                <a:latin typeface="+mj-lt"/>
              </a:rPr>
              <a:t>Chịu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trách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nhiệm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tạo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và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quản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lý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các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tiến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trình</a:t>
            </a:r>
            <a:r>
              <a:rPr lang="en-US" dirty="0">
                <a:latin typeface="+mj-lt"/>
              </a:rPr>
              <a:t>.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dirty="0" err="1">
                <a:latin typeface="+mj-lt"/>
              </a:rPr>
              <a:t>Lập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lịch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cho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thứ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tự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mà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các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tiến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trình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sẽ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được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chạy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như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thế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bào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và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sẽ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chạy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trong</a:t>
            </a:r>
            <a:r>
              <a:rPr lang="en-US" dirty="0">
                <a:latin typeface="+mj-lt"/>
              </a:rPr>
              <a:t> bao </a:t>
            </a:r>
            <a:r>
              <a:rPr lang="en-US" dirty="0" err="1">
                <a:latin typeface="+mj-lt"/>
              </a:rPr>
              <a:t>lâu</a:t>
            </a:r>
            <a:r>
              <a:rPr lang="en-US" dirty="0">
                <a:latin typeface="+mj-lt"/>
              </a:rPr>
              <a:t>.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dirty="0" err="1">
                <a:latin typeface="+mj-lt"/>
              </a:rPr>
              <a:t>Hỗ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trợ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cho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các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tiến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trình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giao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tiếp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với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nhau</a:t>
            </a:r>
            <a:r>
              <a:rPr lang="en-US" dirty="0">
                <a:latin typeface="+mj-lt"/>
              </a:rPr>
              <a:t>.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dirty="0" err="1">
                <a:latin typeface="+mj-lt"/>
              </a:rPr>
              <a:t>Đồng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bộ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giữa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các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tiến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trình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với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nhau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tránh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tranh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chấp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tài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nguyên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55331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72B52879-A2F9-4276-E676-652731BFB714}"/>
              </a:ext>
            </a:extLst>
          </p:cNvPr>
          <p:cNvSpPr/>
          <p:nvPr/>
        </p:nvSpPr>
        <p:spPr>
          <a:xfrm>
            <a:off x="2136663" y="2416056"/>
            <a:ext cx="2823099" cy="1092595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4140BE-1661-505C-3F5C-847373672F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3. Linux kernel architecture</a:t>
            </a:r>
          </a:p>
        </p:txBody>
      </p:sp>
      <p:sp>
        <p:nvSpPr>
          <p:cNvPr id="14" name="Flowchart: Connector 13">
            <a:extLst>
              <a:ext uri="{FF2B5EF4-FFF2-40B4-BE49-F238E27FC236}">
                <a16:creationId xmlns:a16="http://schemas.microsoft.com/office/drawing/2014/main" id="{5D518DE6-31AA-7C6A-3E57-E919EB1DC26B}"/>
              </a:ext>
            </a:extLst>
          </p:cNvPr>
          <p:cNvSpPr/>
          <p:nvPr/>
        </p:nvSpPr>
        <p:spPr>
          <a:xfrm>
            <a:off x="103466" y="3343156"/>
            <a:ext cx="1242873" cy="1216241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Linux Kernel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1E3FF017-C415-B750-BBDC-69C901EEC17D}"/>
              </a:ext>
            </a:extLst>
          </p:cNvPr>
          <p:cNvSpPr/>
          <p:nvPr/>
        </p:nvSpPr>
        <p:spPr>
          <a:xfrm>
            <a:off x="2425190" y="3624762"/>
            <a:ext cx="2246051" cy="6530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File systems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0FAF8275-E505-6313-59C3-2AA95D28E026}"/>
              </a:ext>
            </a:extLst>
          </p:cNvPr>
          <p:cNvSpPr/>
          <p:nvPr/>
        </p:nvSpPr>
        <p:spPr>
          <a:xfrm>
            <a:off x="2425188" y="1618121"/>
            <a:ext cx="2246051" cy="6530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Process management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C40E5748-BFD4-C20D-2AC5-5D2457D8E3CD}"/>
              </a:ext>
            </a:extLst>
          </p:cNvPr>
          <p:cNvSpPr/>
          <p:nvPr/>
        </p:nvSpPr>
        <p:spPr>
          <a:xfrm>
            <a:off x="2425191" y="5573813"/>
            <a:ext cx="2246051" cy="6530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Network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7CBA6C50-35F0-19AE-0312-AA089103609E}"/>
              </a:ext>
            </a:extLst>
          </p:cNvPr>
          <p:cNvSpPr/>
          <p:nvPr/>
        </p:nvSpPr>
        <p:spPr>
          <a:xfrm>
            <a:off x="2425189" y="2648392"/>
            <a:ext cx="2246051" cy="6530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Memory management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628BA0C9-C8F8-A413-2D49-ECEA497ED183}"/>
              </a:ext>
            </a:extLst>
          </p:cNvPr>
          <p:cNvSpPr/>
          <p:nvPr/>
        </p:nvSpPr>
        <p:spPr>
          <a:xfrm>
            <a:off x="2425190" y="4601132"/>
            <a:ext cx="2246051" cy="6530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Device drivers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785DD4C-1401-3ADE-938A-49DEE878BCF9}"/>
              </a:ext>
            </a:extLst>
          </p:cNvPr>
          <p:cNvCxnSpPr>
            <a:stCxn id="14" idx="6"/>
            <a:endCxn id="16" idx="1"/>
          </p:cNvCxnSpPr>
          <p:nvPr/>
        </p:nvCxnSpPr>
        <p:spPr>
          <a:xfrm flipV="1">
            <a:off x="1346339" y="1944636"/>
            <a:ext cx="1078849" cy="20066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BFFCCFF-7504-62C0-3DB2-AC691429C1E1}"/>
              </a:ext>
            </a:extLst>
          </p:cNvPr>
          <p:cNvCxnSpPr>
            <a:stCxn id="14" idx="6"/>
            <a:endCxn id="18" idx="1"/>
          </p:cNvCxnSpPr>
          <p:nvPr/>
        </p:nvCxnSpPr>
        <p:spPr>
          <a:xfrm flipV="1">
            <a:off x="1346339" y="2974907"/>
            <a:ext cx="1078850" cy="9763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28E174F-3A18-875C-DD76-65C1B90E98C4}"/>
              </a:ext>
            </a:extLst>
          </p:cNvPr>
          <p:cNvCxnSpPr>
            <a:stCxn id="14" idx="6"/>
            <a:endCxn id="15" idx="1"/>
          </p:cNvCxnSpPr>
          <p:nvPr/>
        </p:nvCxnSpPr>
        <p:spPr>
          <a:xfrm>
            <a:off x="1346339" y="3951277"/>
            <a:ext cx="10788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BEEE72C-5D64-A8CC-043D-250101D5F097}"/>
              </a:ext>
            </a:extLst>
          </p:cNvPr>
          <p:cNvCxnSpPr>
            <a:stCxn id="14" idx="6"/>
            <a:endCxn id="19" idx="1"/>
          </p:cNvCxnSpPr>
          <p:nvPr/>
        </p:nvCxnSpPr>
        <p:spPr>
          <a:xfrm>
            <a:off x="1346339" y="3951277"/>
            <a:ext cx="1078851" cy="9763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7CF1AE7-D507-73A3-CD03-40E079EA45B9}"/>
              </a:ext>
            </a:extLst>
          </p:cNvPr>
          <p:cNvCxnSpPr>
            <a:stCxn id="14" idx="6"/>
            <a:endCxn id="17" idx="1"/>
          </p:cNvCxnSpPr>
          <p:nvPr/>
        </p:nvCxnSpPr>
        <p:spPr>
          <a:xfrm>
            <a:off x="1346339" y="3951277"/>
            <a:ext cx="1078852" cy="19490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9A7B94A3-991F-1436-D611-EDD44314BC4B}"/>
              </a:ext>
            </a:extLst>
          </p:cNvPr>
          <p:cNvSpPr txBox="1"/>
          <p:nvPr/>
        </p:nvSpPr>
        <p:spPr>
          <a:xfrm>
            <a:off x="4893220" y="1774002"/>
            <a:ext cx="397719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1" dirty="0">
                <a:latin typeface="+mj-lt"/>
              </a:rPr>
              <a:t>Memory management</a:t>
            </a:r>
          </a:p>
          <a:p>
            <a:pPr algn="just"/>
            <a:r>
              <a:rPr lang="en-US" dirty="0" err="1">
                <a:latin typeface="+mj-lt"/>
              </a:rPr>
              <a:t>Có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nhiệm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vụ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quản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lý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bộ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nhớ</a:t>
            </a:r>
            <a:r>
              <a:rPr lang="en-US" dirty="0">
                <a:latin typeface="+mj-lt"/>
              </a:rPr>
              <a:t>, bao </a:t>
            </a:r>
            <a:r>
              <a:rPr lang="en-US" dirty="0" err="1">
                <a:latin typeface="+mj-lt"/>
              </a:rPr>
              <a:t>gồm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các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công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việc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sau</a:t>
            </a:r>
            <a:r>
              <a:rPr lang="en-US" dirty="0">
                <a:latin typeface="+mj-lt"/>
              </a:rPr>
              <a:t>: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dirty="0" err="1">
                <a:latin typeface="+mj-lt"/>
              </a:rPr>
              <a:t>Cấp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phát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bộ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nhớ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cho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chương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trình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trước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khi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chạy</a:t>
            </a:r>
            <a:r>
              <a:rPr lang="en-US" dirty="0">
                <a:latin typeface="+mj-lt"/>
              </a:rPr>
              <a:t>, </a:t>
            </a:r>
            <a:r>
              <a:rPr lang="en-US" dirty="0" err="1">
                <a:latin typeface="+mj-lt"/>
              </a:rPr>
              <a:t>khi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chương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trình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yêu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cầu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và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thu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hồi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bộ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nhớ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sau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khi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chương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trình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kết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thúc</a:t>
            </a:r>
            <a:r>
              <a:rPr lang="en-US" dirty="0">
                <a:latin typeface="+mj-lt"/>
              </a:rPr>
              <a:t>.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dirty="0" err="1">
                <a:latin typeface="+mj-lt"/>
              </a:rPr>
              <a:t>Bảo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vệ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vùng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nhớ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của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mỗi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tiến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trình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đang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chạy</a:t>
            </a:r>
            <a:r>
              <a:rPr lang="en-US" dirty="0">
                <a:latin typeface="+mj-lt"/>
              </a:rPr>
              <a:t>, </a:t>
            </a:r>
            <a:r>
              <a:rPr lang="en-US" dirty="0" err="1">
                <a:latin typeface="+mj-lt"/>
              </a:rPr>
              <a:t>tránh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trình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trạng</a:t>
            </a:r>
            <a:r>
              <a:rPr lang="en-US" dirty="0">
                <a:latin typeface="+mj-lt"/>
              </a:rPr>
              <a:t> crash </a:t>
            </a:r>
            <a:r>
              <a:rPr lang="en-US" dirty="0" err="1">
                <a:latin typeface="+mj-lt"/>
              </a:rPr>
              <a:t>trên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máy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tính</a:t>
            </a:r>
            <a:r>
              <a:rPr lang="en-US" dirty="0">
                <a:latin typeface="+mj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170433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65354150-A4F8-F39B-32AD-208E8824C015}"/>
              </a:ext>
            </a:extLst>
          </p:cNvPr>
          <p:cNvSpPr/>
          <p:nvPr/>
        </p:nvSpPr>
        <p:spPr>
          <a:xfrm>
            <a:off x="2136663" y="3394290"/>
            <a:ext cx="2823099" cy="1092595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4140BE-1661-505C-3F5C-847373672F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3. Linux kernel architecture</a:t>
            </a:r>
          </a:p>
        </p:txBody>
      </p:sp>
      <p:sp>
        <p:nvSpPr>
          <p:cNvPr id="14" name="Flowchart: Connector 13">
            <a:extLst>
              <a:ext uri="{FF2B5EF4-FFF2-40B4-BE49-F238E27FC236}">
                <a16:creationId xmlns:a16="http://schemas.microsoft.com/office/drawing/2014/main" id="{5D518DE6-31AA-7C6A-3E57-E919EB1DC26B}"/>
              </a:ext>
            </a:extLst>
          </p:cNvPr>
          <p:cNvSpPr/>
          <p:nvPr/>
        </p:nvSpPr>
        <p:spPr>
          <a:xfrm>
            <a:off x="103466" y="3343156"/>
            <a:ext cx="1242873" cy="1216241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Linux Kernel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1E3FF017-C415-B750-BBDC-69C901EEC17D}"/>
              </a:ext>
            </a:extLst>
          </p:cNvPr>
          <p:cNvSpPr/>
          <p:nvPr/>
        </p:nvSpPr>
        <p:spPr>
          <a:xfrm>
            <a:off x="2425190" y="3624762"/>
            <a:ext cx="2246051" cy="6530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File systems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0FAF8275-E505-6313-59C3-2AA95D28E026}"/>
              </a:ext>
            </a:extLst>
          </p:cNvPr>
          <p:cNvSpPr/>
          <p:nvPr/>
        </p:nvSpPr>
        <p:spPr>
          <a:xfrm>
            <a:off x="2425188" y="1618121"/>
            <a:ext cx="2246051" cy="6530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Process management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C40E5748-BFD4-C20D-2AC5-5D2457D8E3CD}"/>
              </a:ext>
            </a:extLst>
          </p:cNvPr>
          <p:cNvSpPr/>
          <p:nvPr/>
        </p:nvSpPr>
        <p:spPr>
          <a:xfrm>
            <a:off x="2425191" y="5573813"/>
            <a:ext cx="2246051" cy="6530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Network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7CBA6C50-35F0-19AE-0312-AA089103609E}"/>
              </a:ext>
            </a:extLst>
          </p:cNvPr>
          <p:cNvSpPr/>
          <p:nvPr/>
        </p:nvSpPr>
        <p:spPr>
          <a:xfrm>
            <a:off x="2425189" y="2648392"/>
            <a:ext cx="2246051" cy="6530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Memory management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628BA0C9-C8F8-A413-2D49-ECEA497ED183}"/>
              </a:ext>
            </a:extLst>
          </p:cNvPr>
          <p:cNvSpPr/>
          <p:nvPr/>
        </p:nvSpPr>
        <p:spPr>
          <a:xfrm>
            <a:off x="2425190" y="4601132"/>
            <a:ext cx="2246051" cy="6530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Device drivers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785DD4C-1401-3ADE-938A-49DEE878BCF9}"/>
              </a:ext>
            </a:extLst>
          </p:cNvPr>
          <p:cNvCxnSpPr>
            <a:stCxn id="14" idx="6"/>
            <a:endCxn id="16" idx="1"/>
          </p:cNvCxnSpPr>
          <p:nvPr/>
        </p:nvCxnSpPr>
        <p:spPr>
          <a:xfrm flipV="1">
            <a:off x="1346339" y="1944636"/>
            <a:ext cx="1078849" cy="20066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BFFCCFF-7504-62C0-3DB2-AC691429C1E1}"/>
              </a:ext>
            </a:extLst>
          </p:cNvPr>
          <p:cNvCxnSpPr>
            <a:stCxn id="14" idx="6"/>
            <a:endCxn id="18" idx="1"/>
          </p:cNvCxnSpPr>
          <p:nvPr/>
        </p:nvCxnSpPr>
        <p:spPr>
          <a:xfrm flipV="1">
            <a:off x="1346339" y="2974907"/>
            <a:ext cx="1078850" cy="9763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28E174F-3A18-875C-DD76-65C1B90E98C4}"/>
              </a:ext>
            </a:extLst>
          </p:cNvPr>
          <p:cNvCxnSpPr>
            <a:stCxn id="14" idx="6"/>
            <a:endCxn id="15" idx="1"/>
          </p:cNvCxnSpPr>
          <p:nvPr/>
        </p:nvCxnSpPr>
        <p:spPr>
          <a:xfrm>
            <a:off x="1346339" y="3951277"/>
            <a:ext cx="10788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BEEE72C-5D64-A8CC-043D-250101D5F097}"/>
              </a:ext>
            </a:extLst>
          </p:cNvPr>
          <p:cNvCxnSpPr>
            <a:stCxn id="14" idx="6"/>
            <a:endCxn id="19" idx="1"/>
          </p:cNvCxnSpPr>
          <p:nvPr/>
        </p:nvCxnSpPr>
        <p:spPr>
          <a:xfrm>
            <a:off x="1346339" y="3951277"/>
            <a:ext cx="1078851" cy="9763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7CF1AE7-D507-73A3-CD03-40E079EA45B9}"/>
              </a:ext>
            </a:extLst>
          </p:cNvPr>
          <p:cNvCxnSpPr>
            <a:stCxn id="14" idx="6"/>
            <a:endCxn id="17" idx="1"/>
          </p:cNvCxnSpPr>
          <p:nvPr/>
        </p:nvCxnSpPr>
        <p:spPr>
          <a:xfrm>
            <a:off x="1346339" y="3951277"/>
            <a:ext cx="1078852" cy="19490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3BB6AB1A-B95F-0644-2598-4C99B7660E29}"/>
              </a:ext>
            </a:extLst>
          </p:cNvPr>
          <p:cNvSpPr txBox="1"/>
          <p:nvPr/>
        </p:nvSpPr>
        <p:spPr>
          <a:xfrm>
            <a:off x="5096296" y="2008760"/>
            <a:ext cx="357104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1" dirty="0">
                <a:latin typeface="+mj-lt"/>
              </a:rPr>
              <a:t>File systems</a:t>
            </a:r>
          </a:p>
          <a:p>
            <a:pPr algn="just"/>
            <a:r>
              <a:rPr lang="en-US" dirty="0" err="1">
                <a:latin typeface="+mj-lt"/>
              </a:rPr>
              <a:t>Có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nhiệm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vụ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quản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lý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dữ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liệu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trên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thiết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bị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như</a:t>
            </a:r>
            <a:r>
              <a:rPr lang="en-US" dirty="0">
                <a:latin typeface="+mj-lt"/>
              </a:rPr>
              <a:t> ổ </a:t>
            </a:r>
            <a:r>
              <a:rPr lang="en-US" dirty="0" err="1">
                <a:latin typeface="+mj-lt"/>
              </a:rPr>
              <a:t>cứng</a:t>
            </a:r>
            <a:r>
              <a:rPr lang="en-US" dirty="0">
                <a:latin typeface="+mj-lt"/>
              </a:rPr>
              <a:t>, </a:t>
            </a:r>
            <a:r>
              <a:rPr lang="en-US" dirty="0" err="1">
                <a:latin typeface="+mj-lt"/>
              </a:rPr>
              <a:t>thẻ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nhớ</a:t>
            </a:r>
            <a:r>
              <a:rPr lang="en-US" dirty="0">
                <a:latin typeface="+mj-lt"/>
              </a:rPr>
              <a:t>.</a:t>
            </a:r>
          </a:p>
          <a:p>
            <a:pPr algn="just"/>
            <a:r>
              <a:rPr lang="en-US" dirty="0" err="1">
                <a:latin typeface="+mj-lt"/>
              </a:rPr>
              <a:t>Quản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lý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dữ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liệu</a:t>
            </a:r>
            <a:r>
              <a:rPr lang="en-US" dirty="0">
                <a:latin typeface="+mj-lt"/>
              </a:rPr>
              <a:t> bao </a:t>
            </a:r>
            <a:r>
              <a:rPr lang="en-US" dirty="0" err="1">
                <a:latin typeface="+mj-lt"/>
              </a:rPr>
              <a:t>gồm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các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công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việc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chính</a:t>
            </a:r>
            <a:r>
              <a:rPr lang="en-US" dirty="0">
                <a:latin typeface="+mj-lt"/>
              </a:rPr>
              <a:t>: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dirty="0" err="1">
                <a:latin typeface="+mj-lt"/>
              </a:rPr>
              <a:t>Phân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vùng</a:t>
            </a:r>
            <a:r>
              <a:rPr lang="en-US" dirty="0">
                <a:latin typeface="+mj-lt"/>
              </a:rPr>
              <a:t>, </a:t>
            </a:r>
            <a:r>
              <a:rPr lang="en-US" dirty="0" err="1">
                <a:latin typeface="+mj-lt"/>
              </a:rPr>
              <a:t>thêm</a:t>
            </a:r>
            <a:r>
              <a:rPr lang="en-US" dirty="0">
                <a:latin typeface="+mj-lt"/>
              </a:rPr>
              <a:t>, </a:t>
            </a:r>
            <a:r>
              <a:rPr lang="en-US" dirty="0" err="1">
                <a:latin typeface="+mj-lt"/>
              </a:rPr>
              <a:t>tìm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kiếm</a:t>
            </a:r>
            <a:r>
              <a:rPr lang="en-US" dirty="0">
                <a:latin typeface="+mj-lt"/>
              </a:rPr>
              <a:t>, </a:t>
            </a:r>
            <a:r>
              <a:rPr lang="en-US" dirty="0" err="1">
                <a:latin typeface="+mj-lt"/>
              </a:rPr>
              <a:t>sửa</a:t>
            </a:r>
            <a:r>
              <a:rPr lang="en-US" dirty="0">
                <a:latin typeface="+mj-lt"/>
              </a:rPr>
              <a:t>, </a:t>
            </a:r>
            <a:r>
              <a:rPr lang="en-US" dirty="0" err="1">
                <a:latin typeface="+mj-lt"/>
              </a:rPr>
              <a:t>xóa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dữ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liệu</a:t>
            </a:r>
            <a:r>
              <a:rPr lang="en-US" dirty="0">
                <a:latin typeface="+mj-lt"/>
              </a:rPr>
              <a:t>.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dirty="0" err="1">
                <a:latin typeface="+mj-lt"/>
              </a:rPr>
              <a:t>Dữ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liệu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sẽ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được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lưu</a:t>
            </a:r>
            <a:r>
              <a:rPr lang="en-US" dirty="0">
                <a:latin typeface="+mj-lt"/>
              </a:rPr>
              <a:t> ở </a:t>
            </a:r>
            <a:r>
              <a:rPr lang="en-US" dirty="0" err="1">
                <a:latin typeface="+mj-lt"/>
              </a:rPr>
              <a:t>đâu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trên</a:t>
            </a:r>
            <a:r>
              <a:rPr lang="en-US" dirty="0">
                <a:latin typeface="+mj-lt"/>
              </a:rPr>
              <a:t> ổ </a:t>
            </a:r>
            <a:r>
              <a:rPr lang="en-US" dirty="0" err="1">
                <a:latin typeface="+mj-lt"/>
              </a:rPr>
              <a:t>cứng</a:t>
            </a:r>
            <a:r>
              <a:rPr lang="en-US" dirty="0">
                <a:latin typeface="+mj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325383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2EB0F908-827D-ED0F-F2C6-4AF4324B1398}"/>
              </a:ext>
            </a:extLst>
          </p:cNvPr>
          <p:cNvSpPr/>
          <p:nvPr/>
        </p:nvSpPr>
        <p:spPr>
          <a:xfrm>
            <a:off x="2136663" y="4372048"/>
            <a:ext cx="2823099" cy="1092595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4140BE-1661-505C-3F5C-847373672F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3. Linux kernel architecture</a:t>
            </a:r>
          </a:p>
        </p:txBody>
      </p:sp>
      <p:sp>
        <p:nvSpPr>
          <p:cNvPr id="14" name="Flowchart: Connector 13">
            <a:extLst>
              <a:ext uri="{FF2B5EF4-FFF2-40B4-BE49-F238E27FC236}">
                <a16:creationId xmlns:a16="http://schemas.microsoft.com/office/drawing/2014/main" id="{5D518DE6-31AA-7C6A-3E57-E919EB1DC26B}"/>
              </a:ext>
            </a:extLst>
          </p:cNvPr>
          <p:cNvSpPr/>
          <p:nvPr/>
        </p:nvSpPr>
        <p:spPr>
          <a:xfrm>
            <a:off x="103466" y="3343156"/>
            <a:ext cx="1242873" cy="1216241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Linux Kernel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1E3FF017-C415-B750-BBDC-69C901EEC17D}"/>
              </a:ext>
            </a:extLst>
          </p:cNvPr>
          <p:cNvSpPr/>
          <p:nvPr/>
        </p:nvSpPr>
        <p:spPr>
          <a:xfrm>
            <a:off x="2425190" y="3624762"/>
            <a:ext cx="2246051" cy="6530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File systems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0FAF8275-E505-6313-59C3-2AA95D28E026}"/>
              </a:ext>
            </a:extLst>
          </p:cNvPr>
          <p:cNvSpPr/>
          <p:nvPr/>
        </p:nvSpPr>
        <p:spPr>
          <a:xfrm>
            <a:off x="2425188" y="1618121"/>
            <a:ext cx="2246051" cy="6530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Process management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C40E5748-BFD4-C20D-2AC5-5D2457D8E3CD}"/>
              </a:ext>
            </a:extLst>
          </p:cNvPr>
          <p:cNvSpPr/>
          <p:nvPr/>
        </p:nvSpPr>
        <p:spPr>
          <a:xfrm>
            <a:off x="2425191" y="5573813"/>
            <a:ext cx="2246051" cy="6530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Network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7CBA6C50-35F0-19AE-0312-AA089103609E}"/>
              </a:ext>
            </a:extLst>
          </p:cNvPr>
          <p:cNvSpPr/>
          <p:nvPr/>
        </p:nvSpPr>
        <p:spPr>
          <a:xfrm>
            <a:off x="2425189" y="2648392"/>
            <a:ext cx="2246051" cy="6530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Memory management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628BA0C9-C8F8-A413-2D49-ECEA497ED183}"/>
              </a:ext>
            </a:extLst>
          </p:cNvPr>
          <p:cNvSpPr/>
          <p:nvPr/>
        </p:nvSpPr>
        <p:spPr>
          <a:xfrm>
            <a:off x="2425190" y="4601132"/>
            <a:ext cx="2246051" cy="6530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Device drivers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785DD4C-1401-3ADE-938A-49DEE878BCF9}"/>
              </a:ext>
            </a:extLst>
          </p:cNvPr>
          <p:cNvCxnSpPr>
            <a:stCxn id="14" idx="6"/>
            <a:endCxn id="16" idx="1"/>
          </p:cNvCxnSpPr>
          <p:nvPr/>
        </p:nvCxnSpPr>
        <p:spPr>
          <a:xfrm flipV="1">
            <a:off x="1346339" y="1944636"/>
            <a:ext cx="1078849" cy="20066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BFFCCFF-7504-62C0-3DB2-AC691429C1E1}"/>
              </a:ext>
            </a:extLst>
          </p:cNvPr>
          <p:cNvCxnSpPr>
            <a:stCxn id="14" idx="6"/>
            <a:endCxn id="18" idx="1"/>
          </p:cNvCxnSpPr>
          <p:nvPr/>
        </p:nvCxnSpPr>
        <p:spPr>
          <a:xfrm flipV="1">
            <a:off x="1346339" y="2974907"/>
            <a:ext cx="1078850" cy="9763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28E174F-3A18-875C-DD76-65C1B90E98C4}"/>
              </a:ext>
            </a:extLst>
          </p:cNvPr>
          <p:cNvCxnSpPr>
            <a:stCxn id="14" idx="6"/>
            <a:endCxn id="15" idx="1"/>
          </p:cNvCxnSpPr>
          <p:nvPr/>
        </p:nvCxnSpPr>
        <p:spPr>
          <a:xfrm>
            <a:off x="1346339" y="3951277"/>
            <a:ext cx="10788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BEEE72C-5D64-A8CC-043D-250101D5F097}"/>
              </a:ext>
            </a:extLst>
          </p:cNvPr>
          <p:cNvCxnSpPr>
            <a:stCxn id="14" idx="6"/>
            <a:endCxn id="19" idx="1"/>
          </p:cNvCxnSpPr>
          <p:nvPr/>
        </p:nvCxnSpPr>
        <p:spPr>
          <a:xfrm>
            <a:off x="1346339" y="3951277"/>
            <a:ext cx="1078851" cy="9763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7CF1AE7-D507-73A3-CD03-40E079EA45B9}"/>
              </a:ext>
            </a:extLst>
          </p:cNvPr>
          <p:cNvCxnSpPr>
            <a:stCxn id="14" idx="6"/>
            <a:endCxn id="17" idx="1"/>
          </p:cNvCxnSpPr>
          <p:nvPr/>
        </p:nvCxnSpPr>
        <p:spPr>
          <a:xfrm>
            <a:off x="1346339" y="3951277"/>
            <a:ext cx="1078852" cy="19490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2F91B91B-5A04-7154-B74D-1FDA5D50D86D}"/>
              </a:ext>
            </a:extLst>
          </p:cNvPr>
          <p:cNvSpPr txBox="1"/>
          <p:nvPr/>
        </p:nvSpPr>
        <p:spPr>
          <a:xfrm>
            <a:off x="4774705" y="1736658"/>
            <a:ext cx="4369295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Device Driver</a:t>
            </a:r>
          </a:p>
          <a:p>
            <a:r>
              <a:rPr lang="en-US" dirty="0" err="1">
                <a:latin typeface="+mj-lt"/>
              </a:rPr>
              <a:t>Có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nhiệm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vụ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quản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lý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các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thiết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bị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trên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phần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cứng</a:t>
            </a:r>
            <a:r>
              <a:rPr lang="en-US" dirty="0">
                <a:latin typeface="+mj-lt"/>
              </a:rPr>
              <a:t>:</a:t>
            </a:r>
          </a:p>
          <a:p>
            <a:endParaRPr lang="en-US" dirty="0">
              <a:latin typeface="+mj-lt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 err="1">
                <a:latin typeface="+mj-lt"/>
              </a:rPr>
              <a:t>Điều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khiển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hoạt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động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của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các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thiết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bị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như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bàn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phím</a:t>
            </a:r>
            <a:r>
              <a:rPr lang="en-US" dirty="0">
                <a:latin typeface="+mj-lt"/>
              </a:rPr>
              <a:t>, </a:t>
            </a:r>
            <a:r>
              <a:rPr lang="en-US" dirty="0" err="1">
                <a:latin typeface="+mj-lt"/>
              </a:rPr>
              <a:t>màn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hình</a:t>
            </a:r>
            <a:r>
              <a:rPr lang="en-US" dirty="0">
                <a:latin typeface="+mj-lt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 err="1">
                <a:latin typeface="+mj-lt"/>
              </a:rPr>
              <a:t>Giám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sát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trạng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thái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các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thiết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bị</a:t>
            </a:r>
            <a:r>
              <a:rPr lang="en-US" dirty="0">
                <a:latin typeface="+mj-lt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 err="1">
                <a:latin typeface="+mj-lt"/>
              </a:rPr>
              <a:t>Bằng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cách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sử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dụng</a:t>
            </a:r>
            <a:r>
              <a:rPr lang="en-US" dirty="0">
                <a:latin typeface="+mj-lt"/>
              </a:rPr>
              <a:t> Device Driver </a:t>
            </a:r>
            <a:r>
              <a:rPr lang="en-US" dirty="0" err="1">
                <a:latin typeface="+mj-lt"/>
              </a:rPr>
              <a:t>cho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phép</a:t>
            </a:r>
            <a:r>
              <a:rPr lang="en-US" dirty="0">
                <a:latin typeface="+mj-lt"/>
              </a:rPr>
              <a:t> ta </a:t>
            </a:r>
            <a:r>
              <a:rPr lang="en-US" dirty="0" err="1">
                <a:latin typeface="+mj-lt"/>
              </a:rPr>
              <a:t>giao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tiếp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và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trao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đổi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với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từng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loại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phần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cứng</a:t>
            </a:r>
            <a:r>
              <a:rPr lang="en-US" dirty="0">
                <a:latin typeface="+mj-lt"/>
              </a:rPr>
              <a:t>, </a:t>
            </a:r>
            <a:r>
              <a:rPr lang="en-US" dirty="0" err="1">
                <a:latin typeface="+mj-lt"/>
              </a:rPr>
              <a:t>từng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loại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thiết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bị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riêng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như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Bluetooh</a:t>
            </a:r>
            <a:r>
              <a:rPr lang="en-US" dirty="0">
                <a:latin typeface="+mj-lt"/>
              </a:rPr>
              <a:t>, </a:t>
            </a:r>
            <a:r>
              <a:rPr lang="en-US" dirty="0" err="1">
                <a:latin typeface="+mj-lt"/>
              </a:rPr>
              <a:t>cổng</a:t>
            </a:r>
            <a:r>
              <a:rPr lang="en-US" dirty="0">
                <a:latin typeface="+mj-lt"/>
              </a:rPr>
              <a:t> USB, </a:t>
            </a:r>
            <a:r>
              <a:rPr lang="en-US" dirty="0" err="1">
                <a:latin typeface="+mj-lt"/>
              </a:rPr>
              <a:t>cổng</a:t>
            </a:r>
            <a:r>
              <a:rPr lang="en-US" dirty="0">
                <a:latin typeface="+mj-lt"/>
              </a:rPr>
              <a:t> Serial </a:t>
            </a:r>
            <a:r>
              <a:rPr lang="en-US" dirty="0" err="1">
                <a:latin typeface="+mj-lt"/>
              </a:rPr>
              <a:t>một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cách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dễ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dàng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mà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không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cần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quan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tâm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đến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sự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vận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hành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phức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tạp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làm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sao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để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giao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tiếp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với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nó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diễn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ra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trong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hệ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điều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hành</a:t>
            </a:r>
            <a:r>
              <a:rPr lang="en-US" dirty="0">
                <a:latin typeface="+mj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162144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B1D9D8-0CF5-9C7D-15B3-116FD7BE0E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+mn-lt"/>
              </a:rPr>
              <a:t>1. </a:t>
            </a:r>
            <a:r>
              <a:rPr lang="en-US" sz="3200" dirty="0" err="1">
                <a:latin typeface="+mn-lt"/>
              </a:rPr>
              <a:t>Hệ</a:t>
            </a:r>
            <a:r>
              <a:rPr lang="en-US" sz="3200" dirty="0">
                <a:latin typeface="+mn-lt"/>
              </a:rPr>
              <a:t> </a:t>
            </a:r>
            <a:r>
              <a:rPr lang="en-US" sz="3200" dirty="0" err="1">
                <a:latin typeface="+mn-lt"/>
              </a:rPr>
              <a:t>điều</a:t>
            </a:r>
            <a:r>
              <a:rPr lang="en-US" sz="3200" dirty="0">
                <a:latin typeface="+mn-lt"/>
              </a:rPr>
              <a:t> </a:t>
            </a:r>
            <a:r>
              <a:rPr lang="en-US" sz="3200" dirty="0" err="1">
                <a:latin typeface="+mn-lt"/>
              </a:rPr>
              <a:t>hành</a:t>
            </a:r>
            <a:r>
              <a:rPr lang="en-US" sz="3200" dirty="0">
                <a:latin typeface="+mn-lt"/>
              </a:rPr>
              <a:t> </a:t>
            </a:r>
            <a:r>
              <a:rPr lang="en-US" sz="3200" dirty="0" err="1">
                <a:latin typeface="+mn-lt"/>
              </a:rPr>
              <a:t>là</a:t>
            </a:r>
            <a:r>
              <a:rPr lang="en-US" sz="3200" dirty="0">
                <a:latin typeface="+mn-lt"/>
              </a:rPr>
              <a:t> </a:t>
            </a:r>
            <a:r>
              <a:rPr lang="en-US" sz="3200" dirty="0" err="1">
                <a:latin typeface="+mn-lt"/>
              </a:rPr>
              <a:t>gì</a:t>
            </a:r>
            <a:r>
              <a:rPr lang="en-US" sz="3200" dirty="0">
                <a:latin typeface="+mn-lt"/>
              </a:rPr>
              <a:t> ?</a:t>
            </a:r>
          </a:p>
        </p:txBody>
      </p:sp>
      <p:pic>
        <p:nvPicPr>
          <p:cNvPr id="5" name="Content Placeholder 11">
            <a:extLst>
              <a:ext uri="{FF2B5EF4-FFF2-40B4-BE49-F238E27FC236}">
                <a16:creationId xmlns:a16="http://schemas.microsoft.com/office/drawing/2014/main" id="{74EE8287-A9AC-CE49-F89D-DE71BAEEB5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3953" y="1152180"/>
            <a:ext cx="3373514" cy="3402786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3C3C1AF-018A-DCFB-B0E4-FA6FE89E82E8}"/>
              </a:ext>
            </a:extLst>
          </p:cNvPr>
          <p:cNvSpPr txBox="1"/>
          <p:nvPr/>
        </p:nvSpPr>
        <p:spPr>
          <a:xfrm>
            <a:off x="440806" y="4900557"/>
            <a:ext cx="587532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>
                <a:latin typeface="+mj-lt"/>
              </a:rPr>
              <a:t>Một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hệ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thống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máy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tính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tổng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quát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sẽ</a:t>
            </a:r>
            <a:r>
              <a:rPr lang="en-US" sz="2000" dirty="0">
                <a:latin typeface="+mj-lt"/>
              </a:rPr>
              <a:t> bao </a:t>
            </a:r>
            <a:r>
              <a:rPr lang="en-US" sz="2000" dirty="0" err="1">
                <a:latin typeface="+mj-lt"/>
              </a:rPr>
              <a:t>gồm</a:t>
            </a:r>
            <a:r>
              <a:rPr lang="en-US" sz="2000" dirty="0">
                <a:latin typeface="+mj-lt"/>
              </a:rPr>
              <a:t>: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dirty="0">
                <a:latin typeface="+mj-lt"/>
              </a:rPr>
              <a:t>Application programs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dirty="0">
                <a:latin typeface="+mj-lt"/>
              </a:rPr>
              <a:t>System programs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dirty="0">
                <a:latin typeface="+mj-lt"/>
              </a:rPr>
              <a:t>Hardware</a:t>
            </a:r>
          </a:p>
        </p:txBody>
      </p:sp>
      <p:pic>
        <p:nvPicPr>
          <p:cNvPr id="2050" name="Picture 2" descr="OS/Architecture Overview">
            <a:extLst>
              <a:ext uri="{FF2B5EF4-FFF2-40B4-BE49-F238E27FC236}">
                <a16:creationId xmlns:a16="http://schemas.microsoft.com/office/drawing/2014/main" id="{CF87CCCD-6D4D-C7FF-EAED-8CCE0AC6AC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806" y="1963712"/>
            <a:ext cx="4776073" cy="2358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19297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8171ECEA-8249-578B-49E1-BB9FD9B5E2BC}"/>
              </a:ext>
            </a:extLst>
          </p:cNvPr>
          <p:cNvSpPr/>
          <p:nvPr/>
        </p:nvSpPr>
        <p:spPr>
          <a:xfrm>
            <a:off x="2136663" y="5354031"/>
            <a:ext cx="2823099" cy="1092595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4140BE-1661-505C-3F5C-847373672F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3. Linux kernel architecture</a:t>
            </a:r>
          </a:p>
        </p:txBody>
      </p:sp>
      <p:sp>
        <p:nvSpPr>
          <p:cNvPr id="14" name="Flowchart: Connector 13">
            <a:extLst>
              <a:ext uri="{FF2B5EF4-FFF2-40B4-BE49-F238E27FC236}">
                <a16:creationId xmlns:a16="http://schemas.microsoft.com/office/drawing/2014/main" id="{5D518DE6-31AA-7C6A-3E57-E919EB1DC26B}"/>
              </a:ext>
            </a:extLst>
          </p:cNvPr>
          <p:cNvSpPr/>
          <p:nvPr/>
        </p:nvSpPr>
        <p:spPr>
          <a:xfrm>
            <a:off x="103466" y="3343156"/>
            <a:ext cx="1242873" cy="1216241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Linux Kernel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1E3FF017-C415-B750-BBDC-69C901EEC17D}"/>
              </a:ext>
            </a:extLst>
          </p:cNvPr>
          <p:cNvSpPr/>
          <p:nvPr/>
        </p:nvSpPr>
        <p:spPr>
          <a:xfrm>
            <a:off x="2425190" y="3624762"/>
            <a:ext cx="2246051" cy="6530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File systems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0FAF8275-E505-6313-59C3-2AA95D28E026}"/>
              </a:ext>
            </a:extLst>
          </p:cNvPr>
          <p:cNvSpPr/>
          <p:nvPr/>
        </p:nvSpPr>
        <p:spPr>
          <a:xfrm>
            <a:off x="2425188" y="1618121"/>
            <a:ext cx="2246051" cy="6530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Process management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C40E5748-BFD4-C20D-2AC5-5D2457D8E3CD}"/>
              </a:ext>
            </a:extLst>
          </p:cNvPr>
          <p:cNvSpPr/>
          <p:nvPr/>
        </p:nvSpPr>
        <p:spPr>
          <a:xfrm>
            <a:off x="2425191" y="5573813"/>
            <a:ext cx="2246051" cy="6530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Network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7CBA6C50-35F0-19AE-0312-AA089103609E}"/>
              </a:ext>
            </a:extLst>
          </p:cNvPr>
          <p:cNvSpPr/>
          <p:nvPr/>
        </p:nvSpPr>
        <p:spPr>
          <a:xfrm>
            <a:off x="2425189" y="2648392"/>
            <a:ext cx="2246051" cy="6530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Memory management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628BA0C9-C8F8-A413-2D49-ECEA497ED183}"/>
              </a:ext>
            </a:extLst>
          </p:cNvPr>
          <p:cNvSpPr/>
          <p:nvPr/>
        </p:nvSpPr>
        <p:spPr>
          <a:xfrm>
            <a:off x="2425190" y="4601132"/>
            <a:ext cx="2246051" cy="6530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Device drivers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785DD4C-1401-3ADE-938A-49DEE878BCF9}"/>
              </a:ext>
            </a:extLst>
          </p:cNvPr>
          <p:cNvCxnSpPr>
            <a:stCxn id="14" idx="6"/>
            <a:endCxn id="16" idx="1"/>
          </p:cNvCxnSpPr>
          <p:nvPr/>
        </p:nvCxnSpPr>
        <p:spPr>
          <a:xfrm flipV="1">
            <a:off x="1346339" y="1944636"/>
            <a:ext cx="1078849" cy="20066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BFFCCFF-7504-62C0-3DB2-AC691429C1E1}"/>
              </a:ext>
            </a:extLst>
          </p:cNvPr>
          <p:cNvCxnSpPr>
            <a:stCxn id="14" idx="6"/>
            <a:endCxn id="18" idx="1"/>
          </p:cNvCxnSpPr>
          <p:nvPr/>
        </p:nvCxnSpPr>
        <p:spPr>
          <a:xfrm flipV="1">
            <a:off x="1346339" y="2974907"/>
            <a:ext cx="1078850" cy="9763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28E174F-3A18-875C-DD76-65C1B90E98C4}"/>
              </a:ext>
            </a:extLst>
          </p:cNvPr>
          <p:cNvCxnSpPr>
            <a:stCxn id="14" idx="6"/>
            <a:endCxn id="15" idx="1"/>
          </p:cNvCxnSpPr>
          <p:nvPr/>
        </p:nvCxnSpPr>
        <p:spPr>
          <a:xfrm>
            <a:off x="1346339" y="3951277"/>
            <a:ext cx="10788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BEEE72C-5D64-A8CC-043D-250101D5F097}"/>
              </a:ext>
            </a:extLst>
          </p:cNvPr>
          <p:cNvCxnSpPr>
            <a:stCxn id="14" idx="6"/>
            <a:endCxn id="19" idx="1"/>
          </p:cNvCxnSpPr>
          <p:nvPr/>
        </p:nvCxnSpPr>
        <p:spPr>
          <a:xfrm>
            <a:off x="1346339" y="3951277"/>
            <a:ext cx="1078851" cy="9763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7CF1AE7-D507-73A3-CD03-40E079EA45B9}"/>
              </a:ext>
            </a:extLst>
          </p:cNvPr>
          <p:cNvCxnSpPr>
            <a:stCxn id="14" idx="6"/>
            <a:endCxn id="17" idx="1"/>
          </p:cNvCxnSpPr>
          <p:nvPr/>
        </p:nvCxnSpPr>
        <p:spPr>
          <a:xfrm>
            <a:off x="1346339" y="3951277"/>
            <a:ext cx="1078852" cy="19490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E764D751-9606-9AE4-3CD8-3EF5F189BE6F}"/>
              </a:ext>
            </a:extLst>
          </p:cNvPr>
          <p:cNvSpPr txBox="1"/>
          <p:nvPr/>
        </p:nvSpPr>
        <p:spPr>
          <a:xfrm>
            <a:off x="4959762" y="1781266"/>
            <a:ext cx="355609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+mj-lt"/>
              </a:rPr>
              <a:t>Network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dirty="0" err="1">
                <a:latin typeface="+mj-lt"/>
              </a:rPr>
              <a:t>Có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nhiệm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vụ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quản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lý</a:t>
            </a:r>
            <a:r>
              <a:rPr lang="en-US" dirty="0">
                <a:latin typeface="+mj-lt"/>
              </a:rPr>
              <a:t>, </a:t>
            </a:r>
            <a:r>
              <a:rPr lang="en-US" dirty="0" err="1">
                <a:latin typeface="+mj-lt"/>
              </a:rPr>
              <a:t>đóng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và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mở</a:t>
            </a:r>
            <a:r>
              <a:rPr lang="en-US" dirty="0">
                <a:latin typeface="+mj-lt"/>
              </a:rPr>
              <a:t>, </a:t>
            </a:r>
            <a:r>
              <a:rPr lang="en-US" dirty="0" err="1">
                <a:latin typeface="+mj-lt"/>
              </a:rPr>
              <a:t>gửi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và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nhận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các</a:t>
            </a:r>
            <a:r>
              <a:rPr lang="en-US" dirty="0">
                <a:latin typeface="+mj-lt"/>
              </a:rPr>
              <a:t> Packet </a:t>
            </a:r>
            <a:r>
              <a:rPr lang="en-US" dirty="0" err="1">
                <a:latin typeface="+mj-lt"/>
              </a:rPr>
              <a:t>theo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chuẩn</a:t>
            </a:r>
            <a:r>
              <a:rPr lang="en-US" dirty="0">
                <a:latin typeface="+mj-lt"/>
              </a:rPr>
              <a:t> TCP/IP.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dirty="0" err="1">
                <a:latin typeface="+mj-lt"/>
              </a:rPr>
              <a:t>Quản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lý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các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thiết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bị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phần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cứng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mạng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như</a:t>
            </a:r>
            <a:r>
              <a:rPr lang="en-US" dirty="0">
                <a:latin typeface="+mj-lt"/>
              </a:rPr>
              <a:t> NIC card </a:t>
            </a:r>
            <a:r>
              <a:rPr lang="en-US" dirty="0" err="1">
                <a:latin typeface="+mj-lt"/>
              </a:rPr>
              <a:t>và</a:t>
            </a:r>
            <a:r>
              <a:rPr lang="en-US" dirty="0">
                <a:latin typeface="+mj-lt"/>
              </a:rPr>
              <a:t> card </a:t>
            </a:r>
            <a:r>
              <a:rPr lang="en-US" dirty="0" err="1">
                <a:latin typeface="+mj-lt"/>
              </a:rPr>
              <a:t>mạng</a:t>
            </a:r>
            <a:r>
              <a:rPr lang="en-US" dirty="0">
                <a:latin typeface="+mj-lt"/>
              </a:rPr>
              <a:t> Wireless</a:t>
            </a:r>
          </a:p>
        </p:txBody>
      </p:sp>
    </p:spTree>
    <p:extLst>
      <p:ext uri="{BB962C8B-B14F-4D97-AF65-F5344CB8AC3E}">
        <p14:creationId xmlns:p14="http://schemas.microsoft.com/office/powerpoint/2010/main" val="26744845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D0972-D3C4-A373-434C-F5C3A7D7A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4. System call interface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7EA1D7-754C-25C5-109C-420E545ABC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User space </a:t>
            </a:r>
            <a:r>
              <a:rPr lang="en-US" sz="2000" dirty="0" err="1"/>
              <a:t>và</a:t>
            </a:r>
            <a:r>
              <a:rPr lang="en-US" sz="2000" dirty="0"/>
              <a:t> Kernel Space</a:t>
            </a:r>
          </a:p>
          <a:p>
            <a:pPr marL="0" indent="0">
              <a:buNone/>
            </a:pPr>
            <a:endParaRPr lang="en-US" sz="2000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sz="1800" dirty="0"/>
              <a:t> Khi </a:t>
            </a:r>
            <a:r>
              <a:rPr lang="en-US" sz="1800" dirty="0" err="1"/>
              <a:t>một</a:t>
            </a:r>
            <a:r>
              <a:rPr lang="en-US" sz="1800" dirty="0"/>
              <a:t> </a:t>
            </a:r>
            <a:r>
              <a:rPr lang="en-US" sz="1800" dirty="0" err="1"/>
              <a:t>hệ</a:t>
            </a:r>
            <a:r>
              <a:rPr lang="en-US" sz="1800" dirty="0"/>
              <a:t> </a:t>
            </a:r>
            <a:r>
              <a:rPr lang="en-US" sz="1800" dirty="0" err="1"/>
              <a:t>thống</a:t>
            </a:r>
            <a:r>
              <a:rPr lang="en-US" sz="1800" dirty="0"/>
              <a:t> </a:t>
            </a:r>
            <a:r>
              <a:rPr lang="en-US" sz="1800" dirty="0" err="1"/>
              <a:t>máy</a:t>
            </a:r>
            <a:r>
              <a:rPr lang="en-US" sz="1800" dirty="0"/>
              <a:t> </a:t>
            </a:r>
            <a:r>
              <a:rPr lang="en-US" sz="1800" dirty="0" err="1"/>
              <a:t>tính</a:t>
            </a:r>
            <a:r>
              <a:rPr lang="en-US" sz="1800" dirty="0"/>
              <a:t> </a:t>
            </a:r>
            <a:r>
              <a:rPr lang="en-US" sz="1800" dirty="0" err="1"/>
              <a:t>hoạt</a:t>
            </a:r>
            <a:r>
              <a:rPr lang="en-US" sz="1800" dirty="0"/>
              <a:t> </a:t>
            </a:r>
            <a:r>
              <a:rPr lang="en-US" sz="1800" dirty="0" err="1"/>
              <a:t>động</a:t>
            </a:r>
            <a:r>
              <a:rPr lang="en-US" sz="1800" dirty="0"/>
              <a:t>, memory </a:t>
            </a:r>
            <a:r>
              <a:rPr lang="en-US" sz="1800" dirty="0" err="1"/>
              <a:t>sẽ</a:t>
            </a:r>
            <a:r>
              <a:rPr lang="en-US" sz="1800" dirty="0"/>
              <a:t> chia </a:t>
            </a:r>
            <a:r>
              <a:rPr lang="en-US" sz="1800" dirty="0" err="1"/>
              <a:t>thành</a:t>
            </a:r>
            <a:r>
              <a:rPr lang="en-US" sz="1800" dirty="0"/>
              <a:t> </a:t>
            </a:r>
            <a:r>
              <a:rPr lang="en-US" sz="1800" dirty="0" err="1"/>
              <a:t>hai</a:t>
            </a:r>
            <a:r>
              <a:rPr lang="en-US" sz="1800" dirty="0"/>
              <a:t> </a:t>
            </a:r>
            <a:r>
              <a:rPr lang="en-US" sz="1800" dirty="0" err="1"/>
              <a:t>phần</a:t>
            </a:r>
            <a:r>
              <a:rPr lang="en-US" sz="1800" dirty="0"/>
              <a:t> </a:t>
            </a:r>
            <a:r>
              <a:rPr lang="en-US" sz="1800" dirty="0" err="1"/>
              <a:t>đó</a:t>
            </a:r>
            <a:r>
              <a:rPr lang="en-US" sz="1800" dirty="0"/>
              <a:t> user space </a:t>
            </a:r>
            <a:r>
              <a:rPr lang="en-US" sz="1800" dirty="0" err="1"/>
              <a:t>và</a:t>
            </a:r>
            <a:r>
              <a:rPr lang="en-US" sz="1800" dirty="0"/>
              <a:t> kernel space.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800" dirty="0"/>
              <a:t> User space: </a:t>
            </a:r>
            <a:r>
              <a:rPr lang="en-US" sz="1800" dirty="0" err="1"/>
              <a:t>là</a:t>
            </a:r>
            <a:r>
              <a:rPr lang="en-US" sz="1800" dirty="0"/>
              <a:t> </a:t>
            </a:r>
            <a:r>
              <a:rPr lang="en-US" sz="1800" dirty="0" err="1"/>
              <a:t>không</a:t>
            </a:r>
            <a:r>
              <a:rPr lang="en-US" sz="1800" dirty="0"/>
              <a:t> </a:t>
            </a:r>
            <a:r>
              <a:rPr lang="en-US" sz="1800" dirty="0" err="1"/>
              <a:t>gian</a:t>
            </a:r>
            <a:r>
              <a:rPr lang="en-US" sz="1800" dirty="0"/>
              <a:t> </a:t>
            </a:r>
            <a:r>
              <a:rPr lang="en-US" sz="1800" dirty="0" err="1"/>
              <a:t>bộ</a:t>
            </a:r>
            <a:r>
              <a:rPr lang="en-US" sz="1800" dirty="0"/>
              <a:t> </a:t>
            </a:r>
            <a:r>
              <a:rPr lang="en-US" sz="1800" dirty="0" err="1"/>
              <a:t>nhớ</a:t>
            </a:r>
            <a:r>
              <a:rPr lang="en-US" sz="1800" dirty="0"/>
              <a:t> </a:t>
            </a:r>
            <a:r>
              <a:rPr lang="en-US" sz="1800" dirty="0" err="1"/>
              <a:t>cho</a:t>
            </a:r>
            <a:r>
              <a:rPr lang="en-US" sz="1800" dirty="0"/>
              <a:t> </a:t>
            </a:r>
            <a:r>
              <a:rPr lang="en-US" sz="1800" dirty="0" err="1"/>
              <a:t>các</a:t>
            </a:r>
            <a:r>
              <a:rPr lang="en-US" sz="1800" dirty="0"/>
              <a:t> </a:t>
            </a:r>
            <a:r>
              <a:rPr lang="en-US" sz="1800" dirty="0" err="1"/>
              <a:t>tiến</a:t>
            </a:r>
            <a:r>
              <a:rPr lang="en-US" sz="1800" dirty="0"/>
              <a:t> </a:t>
            </a:r>
            <a:r>
              <a:rPr lang="en-US" sz="1800" dirty="0" err="1"/>
              <a:t>trình</a:t>
            </a:r>
            <a:r>
              <a:rPr lang="en-US" sz="1800" dirty="0"/>
              <a:t> </a:t>
            </a:r>
            <a:r>
              <a:rPr lang="en-US" sz="1800" dirty="0" err="1"/>
              <a:t>của</a:t>
            </a:r>
            <a:r>
              <a:rPr lang="en-US" sz="1800" dirty="0"/>
              <a:t> user </a:t>
            </a:r>
            <a:r>
              <a:rPr lang="en-US" sz="1800" dirty="0" err="1"/>
              <a:t>chạy</a:t>
            </a:r>
            <a:r>
              <a:rPr lang="en-US" sz="1800" dirty="0"/>
              <a:t>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800" dirty="0"/>
              <a:t> Kernel space: </a:t>
            </a:r>
            <a:r>
              <a:rPr lang="en-US" sz="1800" dirty="0" err="1"/>
              <a:t>là</a:t>
            </a:r>
            <a:r>
              <a:rPr lang="en-US" sz="1800" dirty="0"/>
              <a:t> </a:t>
            </a:r>
            <a:r>
              <a:rPr lang="en-US" sz="1800" dirty="0" err="1"/>
              <a:t>không</a:t>
            </a:r>
            <a:r>
              <a:rPr lang="en-US" sz="1800" dirty="0"/>
              <a:t> </a:t>
            </a:r>
            <a:r>
              <a:rPr lang="en-US" sz="1800" dirty="0" err="1"/>
              <a:t>gian</a:t>
            </a:r>
            <a:r>
              <a:rPr lang="en-US" sz="1800" dirty="0"/>
              <a:t> </a:t>
            </a:r>
            <a:r>
              <a:rPr lang="en-US" sz="1800" dirty="0" err="1"/>
              <a:t>bộ</a:t>
            </a:r>
            <a:r>
              <a:rPr lang="en-US" sz="1800" dirty="0"/>
              <a:t> </a:t>
            </a:r>
            <a:r>
              <a:rPr lang="en-US" sz="1800" dirty="0" err="1"/>
              <a:t>nhớ</a:t>
            </a:r>
            <a:r>
              <a:rPr lang="en-US" sz="1800" dirty="0"/>
              <a:t> </a:t>
            </a:r>
            <a:r>
              <a:rPr lang="en-US" sz="1800" dirty="0" err="1"/>
              <a:t>cho</a:t>
            </a:r>
            <a:r>
              <a:rPr lang="en-US" sz="1800" dirty="0"/>
              <a:t> </a:t>
            </a:r>
            <a:r>
              <a:rPr lang="en-US" sz="1800" dirty="0" err="1"/>
              <a:t>các</a:t>
            </a:r>
            <a:r>
              <a:rPr lang="en-US" sz="1800" dirty="0"/>
              <a:t> </a:t>
            </a:r>
            <a:r>
              <a:rPr lang="en-US" sz="1800" dirty="0" err="1"/>
              <a:t>tiến</a:t>
            </a:r>
            <a:r>
              <a:rPr lang="en-US" sz="1800" dirty="0"/>
              <a:t> </a:t>
            </a:r>
            <a:r>
              <a:rPr lang="en-US" sz="1800" dirty="0" err="1"/>
              <a:t>trình</a:t>
            </a:r>
            <a:r>
              <a:rPr lang="en-US" sz="1800" dirty="0"/>
              <a:t> </a:t>
            </a:r>
            <a:r>
              <a:rPr lang="en-US" sz="1800" dirty="0" err="1"/>
              <a:t>của</a:t>
            </a:r>
            <a:r>
              <a:rPr lang="en-US" sz="1800" dirty="0"/>
              <a:t> kernel </a:t>
            </a:r>
            <a:r>
              <a:rPr lang="en-US" sz="1800" dirty="0" err="1"/>
              <a:t>chạy</a:t>
            </a:r>
            <a:r>
              <a:rPr lang="en-US" sz="1800" dirty="0"/>
              <a:t>, </a:t>
            </a:r>
            <a:r>
              <a:rPr lang="en-US" sz="1800" dirty="0" err="1"/>
              <a:t>nơi</a:t>
            </a:r>
            <a:r>
              <a:rPr lang="en-US" sz="1800" dirty="0"/>
              <a:t> </a:t>
            </a:r>
            <a:r>
              <a:rPr lang="en-US" sz="1800" dirty="0" err="1"/>
              <a:t>mà</a:t>
            </a:r>
            <a:r>
              <a:rPr lang="en-US" sz="1800" dirty="0"/>
              <a:t> kernel </a:t>
            </a:r>
            <a:r>
              <a:rPr lang="en-US" sz="1800" dirty="0" err="1"/>
              <a:t>tương</a:t>
            </a:r>
            <a:r>
              <a:rPr lang="en-US" sz="1800" dirty="0"/>
              <a:t> </a:t>
            </a:r>
            <a:r>
              <a:rPr lang="en-US" sz="1800" dirty="0" err="1"/>
              <a:t>tác</a:t>
            </a:r>
            <a:r>
              <a:rPr lang="en-US" sz="1800" dirty="0"/>
              <a:t> </a:t>
            </a:r>
            <a:r>
              <a:rPr lang="en-US" sz="1800" dirty="0" err="1"/>
              <a:t>với</a:t>
            </a:r>
            <a:r>
              <a:rPr lang="en-US" sz="1800" dirty="0"/>
              <a:t> </a:t>
            </a:r>
            <a:r>
              <a:rPr lang="en-US" sz="1800" dirty="0" err="1"/>
              <a:t>phần</a:t>
            </a:r>
            <a:r>
              <a:rPr lang="en-US" sz="1800" dirty="0"/>
              <a:t> </a:t>
            </a:r>
            <a:r>
              <a:rPr lang="en-US" sz="1800" dirty="0" err="1"/>
              <a:t>cứng</a:t>
            </a:r>
            <a:r>
              <a:rPr lang="en-US" sz="1800" dirty="0"/>
              <a:t>.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1800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sz="1800" dirty="0"/>
              <a:t> </a:t>
            </a:r>
            <a:r>
              <a:rPr lang="en-US" sz="1800" dirty="0" err="1"/>
              <a:t>Với</a:t>
            </a:r>
            <a:r>
              <a:rPr lang="en-US" sz="1800" dirty="0"/>
              <a:t> </a:t>
            </a:r>
            <a:r>
              <a:rPr lang="en-US" sz="1800" dirty="0" err="1"/>
              <a:t>cơ</a:t>
            </a:r>
            <a:r>
              <a:rPr lang="en-US" sz="1800" dirty="0"/>
              <a:t> </a:t>
            </a:r>
            <a:r>
              <a:rPr lang="en-US" sz="1800" dirty="0" err="1"/>
              <a:t>chế</a:t>
            </a:r>
            <a:r>
              <a:rPr lang="en-US" sz="1800" dirty="0"/>
              <a:t> </a:t>
            </a:r>
            <a:r>
              <a:rPr lang="en-US" sz="1800" dirty="0" err="1"/>
              <a:t>phân</a:t>
            </a:r>
            <a:r>
              <a:rPr lang="en-US" sz="1800" dirty="0"/>
              <a:t> </a:t>
            </a:r>
            <a:r>
              <a:rPr lang="en-US" sz="1800" dirty="0" err="1"/>
              <a:t>tách</a:t>
            </a:r>
            <a:r>
              <a:rPr lang="en-US" sz="1800" dirty="0"/>
              <a:t> user space </a:t>
            </a:r>
            <a:r>
              <a:rPr lang="en-US" sz="1800" dirty="0" err="1"/>
              <a:t>với</a:t>
            </a:r>
            <a:r>
              <a:rPr lang="en-US" sz="1800" dirty="0"/>
              <a:t> kernel space </a:t>
            </a:r>
            <a:r>
              <a:rPr lang="en-US" sz="1800" dirty="0" err="1"/>
              <a:t>thì</a:t>
            </a:r>
            <a:r>
              <a:rPr lang="en-US" sz="1800" dirty="0"/>
              <a:t> </a:t>
            </a:r>
            <a:r>
              <a:rPr lang="en-US" sz="1800" dirty="0" err="1"/>
              <a:t>sẽ</a:t>
            </a:r>
            <a:r>
              <a:rPr lang="en-US" sz="1800" dirty="0"/>
              <a:t> </a:t>
            </a:r>
            <a:r>
              <a:rPr lang="en-US" sz="1800" dirty="0" err="1"/>
              <a:t>không</a:t>
            </a:r>
            <a:r>
              <a:rPr lang="en-US" sz="1800" dirty="0"/>
              <a:t> </a:t>
            </a:r>
            <a:r>
              <a:rPr lang="en-US" sz="1800" dirty="0" err="1"/>
              <a:t>cho</a:t>
            </a:r>
            <a:r>
              <a:rPr lang="en-US" sz="1800" dirty="0"/>
              <a:t> </a:t>
            </a:r>
            <a:r>
              <a:rPr lang="en-US" sz="1800" dirty="0" err="1"/>
              <a:t>phép</a:t>
            </a:r>
            <a:r>
              <a:rPr lang="en-US" sz="1800" dirty="0"/>
              <a:t> user </a:t>
            </a:r>
            <a:r>
              <a:rPr lang="en-US" sz="1800" dirty="0" err="1"/>
              <a:t>tự</a:t>
            </a:r>
            <a:r>
              <a:rPr lang="en-US" sz="1800" dirty="0"/>
              <a:t> ý </a:t>
            </a:r>
            <a:r>
              <a:rPr lang="en-US" sz="1800" dirty="0" err="1"/>
              <a:t>truy</a:t>
            </a:r>
            <a:r>
              <a:rPr lang="en-US" sz="1800" dirty="0"/>
              <a:t> </a:t>
            </a:r>
            <a:r>
              <a:rPr lang="en-US" sz="1800" dirty="0" err="1"/>
              <a:t>cập</a:t>
            </a:r>
            <a:r>
              <a:rPr lang="en-US" sz="1800" dirty="0"/>
              <a:t> </a:t>
            </a:r>
            <a:r>
              <a:rPr lang="en-US" sz="1800" dirty="0" err="1"/>
              <a:t>tài</a:t>
            </a:r>
            <a:r>
              <a:rPr lang="en-US" sz="1800" dirty="0"/>
              <a:t> </a:t>
            </a:r>
            <a:r>
              <a:rPr lang="en-US" sz="1800" dirty="0" err="1"/>
              <a:t>nguyên</a:t>
            </a:r>
            <a:r>
              <a:rPr lang="en-US" sz="1800" dirty="0"/>
              <a:t> </a:t>
            </a:r>
            <a:r>
              <a:rPr lang="en-US" sz="1800" dirty="0" err="1"/>
              <a:t>của</a:t>
            </a:r>
            <a:r>
              <a:rPr lang="en-US" sz="1800" dirty="0"/>
              <a:t> kernel </a:t>
            </a:r>
            <a:r>
              <a:rPr lang="en-US" sz="1800" dirty="0" err="1"/>
              <a:t>quản</a:t>
            </a:r>
            <a:r>
              <a:rPr lang="en-US" sz="1800" dirty="0"/>
              <a:t> </a:t>
            </a:r>
            <a:r>
              <a:rPr lang="en-US" sz="1800" dirty="0" err="1"/>
              <a:t>lý</a:t>
            </a:r>
            <a:r>
              <a:rPr lang="en-US" sz="1800" dirty="0"/>
              <a:t> </a:t>
            </a:r>
            <a:r>
              <a:rPr lang="en-US" sz="1800" dirty="0" err="1"/>
              <a:t>và</a:t>
            </a:r>
            <a:r>
              <a:rPr lang="en-US" sz="1800" dirty="0"/>
              <a:t> </a:t>
            </a:r>
            <a:r>
              <a:rPr lang="en-US" sz="1800" dirty="0" err="1"/>
              <a:t>nhờ</a:t>
            </a:r>
            <a:r>
              <a:rPr lang="en-US" sz="1800" dirty="0"/>
              <a:t> </a:t>
            </a:r>
            <a:r>
              <a:rPr lang="en-US" sz="1800" dirty="0" err="1"/>
              <a:t>có</a:t>
            </a:r>
            <a:r>
              <a:rPr lang="en-US" sz="1800" dirty="0"/>
              <a:t> </a:t>
            </a:r>
            <a:r>
              <a:rPr lang="en-US" sz="1800" dirty="0" err="1"/>
              <a:t>chế</a:t>
            </a:r>
            <a:r>
              <a:rPr lang="en-US" sz="1800" dirty="0"/>
              <a:t> </a:t>
            </a:r>
            <a:r>
              <a:rPr lang="en-US" sz="1800" dirty="0" err="1"/>
              <a:t>này</a:t>
            </a:r>
            <a:r>
              <a:rPr lang="en-US" sz="1800" dirty="0"/>
              <a:t> </a:t>
            </a:r>
            <a:r>
              <a:rPr lang="en-US" sz="1800" dirty="0" err="1"/>
              <a:t>mà</a:t>
            </a:r>
            <a:r>
              <a:rPr lang="en-US" sz="1800" dirty="0"/>
              <a:t> kernel </a:t>
            </a:r>
            <a:r>
              <a:rPr lang="en-US" sz="1800" dirty="0" err="1"/>
              <a:t>được</a:t>
            </a:r>
            <a:r>
              <a:rPr lang="en-US" sz="1800" dirty="0"/>
              <a:t> </a:t>
            </a:r>
            <a:r>
              <a:rPr lang="en-US" sz="1800" dirty="0" err="1"/>
              <a:t>bảo</a:t>
            </a:r>
            <a:r>
              <a:rPr lang="en-US" sz="1800" dirty="0"/>
              <a:t> </a:t>
            </a:r>
            <a:r>
              <a:rPr lang="en-US" sz="1800" dirty="0" err="1"/>
              <a:t>vệ</a:t>
            </a:r>
            <a:r>
              <a:rPr lang="en-US" sz="1800" dirty="0"/>
              <a:t> </a:t>
            </a:r>
            <a:r>
              <a:rPr lang="en-US" sz="1800" dirty="0" err="1"/>
              <a:t>trên</a:t>
            </a:r>
            <a:r>
              <a:rPr lang="en-US" sz="1800" dirty="0"/>
              <a:t> </a:t>
            </a:r>
            <a:r>
              <a:rPr lang="en-US" sz="1800" dirty="0" err="1"/>
              <a:t>toàn</a:t>
            </a:r>
            <a:r>
              <a:rPr lang="en-US" sz="1800" dirty="0"/>
              <a:t> </a:t>
            </a:r>
            <a:r>
              <a:rPr lang="en-US" sz="1800" dirty="0" err="1"/>
              <a:t>bộ</a:t>
            </a:r>
            <a:r>
              <a:rPr lang="en-US" sz="1800" dirty="0"/>
              <a:t> </a:t>
            </a:r>
            <a:r>
              <a:rPr lang="en-US" sz="1800" dirty="0" err="1"/>
              <a:t>hệ</a:t>
            </a:r>
            <a:r>
              <a:rPr lang="en-US" sz="1800" dirty="0"/>
              <a:t> </a:t>
            </a:r>
            <a:r>
              <a:rPr lang="en-US" sz="1800" dirty="0" err="1"/>
              <a:t>thống</a:t>
            </a:r>
            <a:r>
              <a:rPr lang="en-US" sz="1800" dirty="0"/>
              <a:t>.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4967097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A99BB-4559-760D-8F55-2CC33AB4AC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4. System call interface</a:t>
            </a:r>
          </a:p>
        </p:txBody>
      </p:sp>
      <p:pic>
        <p:nvPicPr>
          <p:cNvPr id="3074" name="Picture 2" descr="Figure 1. User space vs Kernel space">
            <a:extLst>
              <a:ext uri="{FF2B5EF4-FFF2-40B4-BE49-F238E27FC236}">
                <a16:creationId xmlns:a16="http://schemas.microsoft.com/office/drawing/2014/main" id="{6D4C0231-73CA-09F4-0A73-6B876B5C817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1056" y="3709107"/>
            <a:ext cx="5738562" cy="2709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3ECD504-5769-6212-17F4-025AACFCF1AD}"/>
              </a:ext>
            </a:extLst>
          </p:cNvPr>
          <p:cNvSpPr txBox="1"/>
          <p:nvPr/>
        </p:nvSpPr>
        <p:spPr>
          <a:xfrm>
            <a:off x="628650" y="1611979"/>
            <a:ext cx="76039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dirty="0">
                <a:latin typeface="+mj-lt"/>
              </a:rPr>
              <a:t>Khi kernel space </a:t>
            </a:r>
            <a:r>
              <a:rPr lang="en-US" dirty="0" err="1">
                <a:latin typeface="+mj-lt"/>
              </a:rPr>
              <a:t>chạy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trên</a:t>
            </a:r>
            <a:r>
              <a:rPr lang="en-US" dirty="0">
                <a:latin typeface="+mj-lt"/>
              </a:rPr>
              <a:t> CPU, </a:t>
            </a:r>
            <a:r>
              <a:rPr lang="en-US" dirty="0" err="1">
                <a:latin typeface="+mj-lt"/>
              </a:rPr>
              <a:t>thì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lúc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này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chế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độ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hoạt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động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của</a:t>
            </a:r>
            <a:r>
              <a:rPr lang="en-US" dirty="0">
                <a:latin typeface="+mj-lt"/>
              </a:rPr>
              <a:t> CPU </a:t>
            </a:r>
            <a:r>
              <a:rPr lang="en-US" dirty="0" err="1">
                <a:latin typeface="+mj-lt"/>
              </a:rPr>
              <a:t>là</a:t>
            </a:r>
            <a:r>
              <a:rPr lang="en-US" dirty="0">
                <a:latin typeface="+mj-lt"/>
              </a:rPr>
              <a:t>  </a:t>
            </a:r>
            <a:r>
              <a:rPr lang="en-US" dirty="0" err="1">
                <a:latin typeface="+mj-lt"/>
              </a:rPr>
              <a:t>chế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độ</a:t>
            </a:r>
            <a:r>
              <a:rPr lang="en-US" dirty="0">
                <a:latin typeface="+mj-lt"/>
              </a:rPr>
              <a:t> privileged. </a:t>
            </a:r>
            <a:r>
              <a:rPr lang="en-US" dirty="0" err="1">
                <a:latin typeface="+mj-lt"/>
              </a:rPr>
              <a:t>Có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nghĩa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là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chương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trình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có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thể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truy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cập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vào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các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tài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nguyên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bị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giới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hạn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của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hệ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thống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như</a:t>
            </a:r>
            <a:r>
              <a:rPr lang="en-US" dirty="0">
                <a:latin typeface="+mj-lt"/>
              </a:rPr>
              <a:t> memory, </a:t>
            </a:r>
            <a:r>
              <a:rPr lang="en-US" dirty="0" err="1">
                <a:latin typeface="+mj-lt"/>
              </a:rPr>
              <a:t>ngoại</a:t>
            </a:r>
            <a:r>
              <a:rPr lang="en-US" dirty="0">
                <a:latin typeface="+mj-lt"/>
              </a:rPr>
              <a:t> vi, </a:t>
            </a:r>
            <a:r>
              <a:rPr lang="en-US" dirty="0" err="1">
                <a:latin typeface="+mj-lt"/>
              </a:rPr>
              <a:t>etc</a:t>
            </a:r>
            <a:r>
              <a:rPr lang="en-US" dirty="0">
                <a:latin typeface="+mj-lt"/>
              </a:rPr>
              <a:t>….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F9422D-1906-6437-B88F-DD081028C025}"/>
              </a:ext>
            </a:extLst>
          </p:cNvPr>
          <p:cNvSpPr txBox="1"/>
          <p:nvPr/>
        </p:nvSpPr>
        <p:spPr>
          <a:xfrm>
            <a:off x="628650" y="2937542"/>
            <a:ext cx="74024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dirty="0">
                <a:latin typeface="+mj-lt"/>
              </a:rPr>
              <a:t>Khi user space </a:t>
            </a:r>
            <a:r>
              <a:rPr lang="en-US" dirty="0" err="1">
                <a:latin typeface="+mj-lt"/>
              </a:rPr>
              <a:t>chạy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trên</a:t>
            </a:r>
            <a:r>
              <a:rPr lang="en-US" dirty="0">
                <a:latin typeface="+mj-lt"/>
              </a:rPr>
              <a:t> CPU, </a:t>
            </a:r>
            <a:r>
              <a:rPr lang="en-US" dirty="0" err="1">
                <a:latin typeface="+mj-lt"/>
              </a:rPr>
              <a:t>lúc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này</a:t>
            </a:r>
            <a:r>
              <a:rPr lang="en-US" dirty="0">
                <a:latin typeface="+mj-lt"/>
              </a:rPr>
              <a:t> CPU </a:t>
            </a:r>
            <a:r>
              <a:rPr lang="en-US" dirty="0" err="1">
                <a:latin typeface="+mj-lt"/>
              </a:rPr>
              <a:t>đang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hoạt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động</a:t>
            </a:r>
            <a:r>
              <a:rPr lang="en-US" dirty="0">
                <a:latin typeface="+mj-lt"/>
              </a:rPr>
              <a:t> ở </a:t>
            </a:r>
            <a:r>
              <a:rPr lang="en-US" dirty="0" err="1">
                <a:latin typeface="+mj-lt"/>
              </a:rPr>
              <a:t>chế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độ</a:t>
            </a:r>
            <a:r>
              <a:rPr lang="en-US" dirty="0">
                <a:latin typeface="+mj-lt"/>
              </a:rPr>
              <a:t> non-privileged.</a:t>
            </a:r>
          </a:p>
        </p:txBody>
      </p:sp>
    </p:spTree>
    <p:extLst>
      <p:ext uri="{BB962C8B-B14F-4D97-AF65-F5344CB8AC3E}">
        <p14:creationId xmlns:p14="http://schemas.microsoft.com/office/powerpoint/2010/main" val="20277876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F6A90C-DDF8-06DE-0C32-75285831CF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4. System call interface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04A262-150D-606B-4A41-BBBECAD878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sz="1800" dirty="0"/>
              <a:t> </a:t>
            </a:r>
            <a:r>
              <a:rPr lang="en-US" sz="1800" dirty="0" err="1"/>
              <a:t>Vậy</a:t>
            </a:r>
            <a:r>
              <a:rPr lang="en-US" sz="1800" dirty="0"/>
              <a:t> </a:t>
            </a:r>
            <a:r>
              <a:rPr lang="en-US" sz="1800" dirty="0" err="1"/>
              <a:t>làm</a:t>
            </a:r>
            <a:r>
              <a:rPr lang="en-US" sz="1800" dirty="0"/>
              <a:t> </a:t>
            </a:r>
            <a:r>
              <a:rPr lang="en-US" sz="1800" dirty="0" err="1"/>
              <a:t>sao</a:t>
            </a:r>
            <a:r>
              <a:rPr lang="en-US" sz="1800" dirty="0"/>
              <a:t> </a:t>
            </a:r>
            <a:r>
              <a:rPr lang="en-US" sz="1800" dirty="0" err="1"/>
              <a:t>để</a:t>
            </a:r>
            <a:r>
              <a:rPr lang="en-US" sz="1800" dirty="0"/>
              <a:t> </a:t>
            </a:r>
            <a:r>
              <a:rPr lang="en-US" sz="1800" dirty="0" err="1"/>
              <a:t>chương</a:t>
            </a:r>
            <a:r>
              <a:rPr lang="en-US" sz="1800" dirty="0"/>
              <a:t> </a:t>
            </a:r>
            <a:r>
              <a:rPr lang="en-US" sz="1800" dirty="0" err="1"/>
              <a:t>trình</a:t>
            </a:r>
            <a:r>
              <a:rPr lang="en-US" sz="1800" dirty="0"/>
              <a:t> user space  </a:t>
            </a:r>
            <a:r>
              <a:rPr lang="en-US" sz="1800" dirty="0" err="1"/>
              <a:t>có</a:t>
            </a:r>
            <a:r>
              <a:rPr lang="en-US" sz="1800" dirty="0"/>
              <a:t> </a:t>
            </a:r>
            <a:r>
              <a:rPr lang="en-US" sz="1800" dirty="0" err="1"/>
              <a:t>thể</a:t>
            </a:r>
            <a:r>
              <a:rPr lang="en-US" sz="1800" dirty="0"/>
              <a:t> </a:t>
            </a:r>
            <a:r>
              <a:rPr lang="en-US" sz="1800" dirty="0" err="1"/>
              <a:t>tương</a:t>
            </a:r>
            <a:r>
              <a:rPr lang="en-US" sz="1800" dirty="0"/>
              <a:t> </a:t>
            </a:r>
            <a:r>
              <a:rPr lang="en-US" sz="1800" dirty="0" err="1"/>
              <a:t>tác</a:t>
            </a:r>
            <a:r>
              <a:rPr lang="en-US" sz="1800" dirty="0"/>
              <a:t> </a:t>
            </a:r>
            <a:r>
              <a:rPr lang="en-US" sz="1800" dirty="0" err="1"/>
              <a:t>được</a:t>
            </a:r>
            <a:r>
              <a:rPr lang="en-US" sz="1800" dirty="0"/>
              <a:t> </a:t>
            </a:r>
            <a:r>
              <a:rPr lang="en-US" sz="1800" dirty="0" err="1"/>
              <a:t>với</a:t>
            </a:r>
            <a:r>
              <a:rPr lang="en-US" sz="1800" dirty="0"/>
              <a:t> </a:t>
            </a:r>
            <a:r>
              <a:rPr lang="en-US" sz="1800" dirty="0" err="1"/>
              <a:t>phần</a:t>
            </a:r>
            <a:r>
              <a:rPr lang="en-US" sz="1800" dirty="0"/>
              <a:t> </a:t>
            </a:r>
            <a:r>
              <a:rPr lang="en-US" sz="1800" dirty="0" err="1"/>
              <a:t>cứng</a:t>
            </a:r>
            <a:r>
              <a:rPr lang="en-US" sz="1800" dirty="0"/>
              <a:t> ?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800" dirty="0"/>
              <a:t> </a:t>
            </a:r>
            <a:r>
              <a:rPr lang="en-US" sz="1800" dirty="0" err="1"/>
              <a:t>Lúc</a:t>
            </a:r>
            <a:r>
              <a:rPr lang="en-US" sz="1800" dirty="0"/>
              <a:t> </a:t>
            </a:r>
            <a:r>
              <a:rPr lang="en-US" sz="1800" dirty="0" err="1"/>
              <a:t>đó</a:t>
            </a:r>
            <a:r>
              <a:rPr lang="en-US" sz="1800" dirty="0"/>
              <a:t> </a:t>
            </a:r>
            <a:r>
              <a:rPr lang="en-US" sz="1800" dirty="0" err="1"/>
              <a:t>các</a:t>
            </a:r>
            <a:r>
              <a:rPr lang="en-US" sz="1800" dirty="0"/>
              <a:t> </a:t>
            </a:r>
            <a:r>
              <a:rPr lang="en-US" sz="1800" dirty="0" err="1"/>
              <a:t>chương</a:t>
            </a:r>
            <a:r>
              <a:rPr lang="en-US" sz="1800" dirty="0"/>
              <a:t> </a:t>
            </a:r>
            <a:r>
              <a:rPr lang="en-US" sz="1800" dirty="0" err="1"/>
              <a:t>trình</a:t>
            </a:r>
            <a:r>
              <a:rPr lang="en-US" sz="1800" dirty="0"/>
              <a:t> ở user space </a:t>
            </a:r>
            <a:r>
              <a:rPr lang="en-US" sz="1800" dirty="0" err="1"/>
              <a:t>sẽ</a:t>
            </a:r>
            <a:r>
              <a:rPr lang="en-US" sz="1800" dirty="0"/>
              <a:t> </a:t>
            </a:r>
            <a:r>
              <a:rPr lang="en-US" sz="1800" dirty="0" err="1"/>
              <a:t>gửi</a:t>
            </a:r>
            <a:r>
              <a:rPr lang="en-US" sz="1800" dirty="0"/>
              <a:t> </a:t>
            </a:r>
            <a:r>
              <a:rPr lang="en-US" sz="1800" dirty="0" err="1"/>
              <a:t>yêu</a:t>
            </a:r>
            <a:r>
              <a:rPr lang="en-US" sz="1800" dirty="0"/>
              <a:t> </a:t>
            </a:r>
            <a:r>
              <a:rPr lang="en-US" sz="1800" dirty="0" err="1"/>
              <a:t>cầu</a:t>
            </a:r>
            <a:r>
              <a:rPr lang="en-US" sz="1800" dirty="0"/>
              <a:t> </a:t>
            </a:r>
            <a:r>
              <a:rPr lang="en-US" sz="1800" dirty="0" err="1"/>
              <a:t>tới</a:t>
            </a:r>
            <a:r>
              <a:rPr lang="en-US" sz="1800" dirty="0"/>
              <a:t> </a:t>
            </a:r>
            <a:r>
              <a:rPr lang="en-US" sz="1800" dirty="0" err="1"/>
              <a:t>các</a:t>
            </a:r>
            <a:r>
              <a:rPr lang="en-US" sz="1800" dirty="0"/>
              <a:t> </a:t>
            </a:r>
            <a:r>
              <a:rPr lang="en-US" sz="1800" dirty="0" err="1"/>
              <a:t>chương</a:t>
            </a:r>
            <a:r>
              <a:rPr lang="en-US" sz="1800" dirty="0"/>
              <a:t> </a:t>
            </a:r>
            <a:r>
              <a:rPr lang="en-US" sz="1800" dirty="0" err="1"/>
              <a:t>trình</a:t>
            </a:r>
            <a:r>
              <a:rPr lang="en-US" sz="1800" dirty="0"/>
              <a:t> kernel space </a:t>
            </a:r>
            <a:r>
              <a:rPr lang="en-US" sz="1800" dirty="0" err="1"/>
              <a:t>thông</a:t>
            </a:r>
            <a:r>
              <a:rPr lang="en-US" sz="1800" dirty="0"/>
              <a:t> qua </a:t>
            </a:r>
            <a:r>
              <a:rPr lang="en-US" sz="1800" b="1" dirty="0">
                <a:solidFill>
                  <a:schemeClr val="accent1">
                    <a:lumMod val="75000"/>
                  </a:schemeClr>
                </a:solidFill>
              </a:rPr>
              <a:t>system call interface</a:t>
            </a:r>
            <a:r>
              <a:rPr lang="en-US" sz="1800" dirty="0"/>
              <a:t>. </a:t>
            </a:r>
          </a:p>
        </p:txBody>
      </p:sp>
      <p:pic>
        <p:nvPicPr>
          <p:cNvPr id="4100" name="Picture 4" descr="What is system call interface? - Stack Overflow">
            <a:extLst>
              <a:ext uri="{FF2B5EF4-FFF2-40B4-BE49-F238E27FC236}">
                <a16:creationId xmlns:a16="http://schemas.microsoft.com/office/drawing/2014/main" id="{A9B6A512-2ED1-3BBD-0756-90E8132A9A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0991" y="3066847"/>
            <a:ext cx="5442017" cy="3342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66671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464E11-088C-609D-F9D2-E0CADF54F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4. System call interface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40448B-5258-468D-A3F5-D1E2D7E2DA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System call interface</a:t>
            </a:r>
          </a:p>
          <a:p>
            <a:pPr marL="0" indent="0">
              <a:buNone/>
            </a:pPr>
            <a:endParaRPr lang="en-US" sz="1800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sz="1800" dirty="0"/>
              <a:t> System call interface </a:t>
            </a:r>
            <a:r>
              <a:rPr lang="en-US" sz="1800" dirty="0" err="1"/>
              <a:t>còn</a:t>
            </a:r>
            <a:r>
              <a:rPr lang="en-US" sz="1800" dirty="0"/>
              <a:t> </a:t>
            </a:r>
            <a:r>
              <a:rPr lang="en-US" sz="1800" dirty="0" err="1"/>
              <a:t>được</a:t>
            </a:r>
            <a:r>
              <a:rPr lang="en-US" sz="1800" dirty="0"/>
              <a:t> </a:t>
            </a:r>
            <a:r>
              <a:rPr lang="en-US" sz="1800" dirty="0" err="1"/>
              <a:t>gọi</a:t>
            </a:r>
            <a:r>
              <a:rPr lang="en-US" sz="1800" dirty="0"/>
              <a:t> </a:t>
            </a:r>
            <a:r>
              <a:rPr lang="en-US" sz="1800" dirty="0" err="1"/>
              <a:t>là</a:t>
            </a:r>
            <a:r>
              <a:rPr lang="en-US" sz="1800" dirty="0"/>
              <a:t> API, </a:t>
            </a:r>
            <a:r>
              <a:rPr lang="en-US" sz="1800" dirty="0" err="1"/>
              <a:t>là</a:t>
            </a:r>
            <a:r>
              <a:rPr lang="en-US" sz="1800" dirty="0"/>
              <a:t> </a:t>
            </a:r>
            <a:r>
              <a:rPr lang="en-US" sz="1800" dirty="0" err="1"/>
              <a:t>các</a:t>
            </a:r>
            <a:r>
              <a:rPr lang="en-US" sz="1800" dirty="0"/>
              <a:t> </a:t>
            </a:r>
            <a:r>
              <a:rPr lang="en-US" sz="1800" dirty="0" err="1"/>
              <a:t>dịch</a:t>
            </a:r>
            <a:r>
              <a:rPr lang="en-US" sz="1800" dirty="0"/>
              <a:t> </a:t>
            </a:r>
            <a:r>
              <a:rPr lang="en-US" sz="1800" dirty="0" err="1"/>
              <a:t>vụ</a:t>
            </a:r>
            <a:r>
              <a:rPr lang="en-US" sz="1800" dirty="0"/>
              <a:t> </a:t>
            </a:r>
            <a:r>
              <a:rPr lang="en-US" sz="1800" dirty="0" err="1"/>
              <a:t>mà</a:t>
            </a:r>
            <a:r>
              <a:rPr lang="en-US" sz="1800" dirty="0"/>
              <a:t> kernel </a:t>
            </a:r>
            <a:r>
              <a:rPr lang="en-US" sz="1800" dirty="0" err="1"/>
              <a:t>cung</a:t>
            </a:r>
            <a:r>
              <a:rPr lang="en-US" sz="1800" dirty="0"/>
              <a:t> </a:t>
            </a:r>
            <a:r>
              <a:rPr lang="en-US" sz="1800" dirty="0" err="1"/>
              <a:t>cấp</a:t>
            </a:r>
            <a:r>
              <a:rPr lang="en-US" sz="1800" dirty="0"/>
              <a:t> </a:t>
            </a:r>
            <a:r>
              <a:rPr lang="en-US" sz="1800" dirty="0" err="1"/>
              <a:t>đến</a:t>
            </a:r>
            <a:r>
              <a:rPr lang="en-US" sz="1800" dirty="0"/>
              <a:t> user, </a:t>
            </a:r>
            <a:r>
              <a:rPr lang="en-US" sz="1800" dirty="0" err="1"/>
              <a:t>khi</a:t>
            </a:r>
            <a:r>
              <a:rPr lang="en-US" sz="1800" dirty="0"/>
              <a:t> </a:t>
            </a:r>
            <a:r>
              <a:rPr lang="en-US" sz="1800" dirty="0" err="1"/>
              <a:t>mà</a:t>
            </a:r>
            <a:r>
              <a:rPr lang="en-US" sz="1800" dirty="0"/>
              <a:t> user </a:t>
            </a:r>
            <a:r>
              <a:rPr lang="en-US" sz="1800" dirty="0" err="1"/>
              <a:t>muốn</a:t>
            </a:r>
            <a:r>
              <a:rPr lang="en-US" sz="1800" dirty="0"/>
              <a:t> </a:t>
            </a:r>
            <a:r>
              <a:rPr lang="en-US" sz="1800" dirty="0" err="1"/>
              <a:t>tương</a:t>
            </a:r>
            <a:r>
              <a:rPr lang="en-US" sz="1800" dirty="0"/>
              <a:t> </a:t>
            </a:r>
            <a:r>
              <a:rPr lang="en-US" sz="1800" dirty="0" err="1"/>
              <a:t>tác</a:t>
            </a:r>
            <a:r>
              <a:rPr lang="en-US" sz="1800" dirty="0"/>
              <a:t> </a:t>
            </a:r>
            <a:r>
              <a:rPr lang="en-US" sz="1800" dirty="0" err="1"/>
              <a:t>với</a:t>
            </a:r>
            <a:r>
              <a:rPr lang="en-US" sz="1800" dirty="0"/>
              <a:t> OS </a:t>
            </a:r>
            <a:r>
              <a:rPr lang="en-US" sz="1800" dirty="0" err="1"/>
              <a:t>và</a:t>
            </a:r>
            <a:r>
              <a:rPr lang="en-US" sz="1800" dirty="0"/>
              <a:t> </a:t>
            </a:r>
            <a:r>
              <a:rPr lang="en-US" sz="1800" dirty="0" err="1"/>
              <a:t>truy</a:t>
            </a:r>
            <a:r>
              <a:rPr lang="en-US" sz="1800" dirty="0"/>
              <a:t> </a:t>
            </a:r>
            <a:r>
              <a:rPr lang="en-US" sz="1800" dirty="0" err="1"/>
              <a:t>cập</a:t>
            </a:r>
            <a:r>
              <a:rPr lang="en-US" sz="1800" dirty="0"/>
              <a:t> </a:t>
            </a:r>
            <a:r>
              <a:rPr lang="en-US" sz="1800" dirty="0" err="1"/>
              <a:t>vào</a:t>
            </a:r>
            <a:r>
              <a:rPr lang="en-US" sz="1800" dirty="0"/>
              <a:t> </a:t>
            </a:r>
            <a:r>
              <a:rPr lang="en-US" sz="1800" dirty="0" err="1"/>
              <a:t>các</a:t>
            </a:r>
            <a:r>
              <a:rPr lang="en-US" sz="1800" dirty="0"/>
              <a:t> </a:t>
            </a:r>
            <a:r>
              <a:rPr lang="en-US" sz="1800" dirty="0" err="1"/>
              <a:t>tài</a:t>
            </a:r>
            <a:r>
              <a:rPr lang="en-US" sz="1800" dirty="0"/>
              <a:t> </a:t>
            </a:r>
            <a:r>
              <a:rPr lang="en-US" sz="1800" dirty="0" err="1"/>
              <a:t>nguyên</a:t>
            </a:r>
            <a:r>
              <a:rPr lang="en-US" sz="1800" dirty="0"/>
              <a:t> </a:t>
            </a:r>
            <a:r>
              <a:rPr lang="en-US" sz="1800" dirty="0" err="1"/>
              <a:t>của</a:t>
            </a:r>
            <a:r>
              <a:rPr lang="en-US" sz="1800" dirty="0"/>
              <a:t> </a:t>
            </a:r>
            <a:r>
              <a:rPr lang="en-US" sz="1800" dirty="0" err="1"/>
              <a:t>hệ</a:t>
            </a:r>
            <a:r>
              <a:rPr lang="en-US" sz="1800" dirty="0"/>
              <a:t> </a:t>
            </a:r>
            <a:r>
              <a:rPr lang="en-US" sz="1800" dirty="0" err="1"/>
              <a:t>thống</a:t>
            </a:r>
            <a:r>
              <a:rPr lang="en-US" sz="1800" dirty="0"/>
              <a:t>.</a:t>
            </a:r>
          </a:p>
          <a:p>
            <a:pPr>
              <a:buFont typeface="Wingdings" panose="05000000000000000000" pitchFamily="2" charset="2"/>
              <a:buChar char="q"/>
            </a:pPr>
            <a:endParaRPr lang="en-US" sz="1800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sz="1800" dirty="0"/>
              <a:t> </a:t>
            </a:r>
            <a:r>
              <a:rPr lang="en-US" sz="1800" dirty="0" err="1"/>
              <a:t>Mỗi</a:t>
            </a:r>
            <a:r>
              <a:rPr lang="en-US" sz="1800" dirty="0"/>
              <a:t> system call </a:t>
            </a:r>
            <a:r>
              <a:rPr lang="en-US" sz="1800" dirty="0" err="1"/>
              <a:t>được</a:t>
            </a:r>
            <a:r>
              <a:rPr lang="en-US" sz="1800" dirty="0"/>
              <a:t> kernel </a:t>
            </a:r>
            <a:r>
              <a:rPr lang="en-US" sz="1800" dirty="0" err="1"/>
              <a:t>định</a:t>
            </a:r>
            <a:r>
              <a:rPr lang="en-US" sz="1800" dirty="0"/>
              <a:t> </a:t>
            </a:r>
            <a:r>
              <a:rPr lang="en-US" sz="1800" dirty="0" err="1"/>
              <a:t>danh</a:t>
            </a:r>
            <a:r>
              <a:rPr lang="en-US" sz="1800" dirty="0"/>
              <a:t> </a:t>
            </a:r>
            <a:r>
              <a:rPr lang="en-US" sz="1800" dirty="0" err="1"/>
              <a:t>bằng</a:t>
            </a:r>
            <a:r>
              <a:rPr lang="en-US" sz="1800" dirty="0"/>
              <a:t> </a:t>
            </a:r>
            <a:r>
              <a:rPr lang="en-US" sz="1800" dirty="0" err="1"/>
              <a:t>một</a:t>
            </a:r>
            <a:r>
              <a:rPr lang="en-US" sz="1800" dirty="0"/>
              <a:t> </a:t>
            </a:r>
            <a:r>
              <a:rPr lang="en-US" sz="1800" dirty="0" err="1"/>
              <a:t>số</a:t>
            </a:r>
            <a:r>
              <a:rPr lang="en-US" sz="1800" dirty="0"/>
              <a:t> </a:t>
            </a:r>
            <a:r>
              <a:rPr lang="en-US" sz="1800" dirty="0" err="1"/>
              <a:t>duy</a:t>
            </a:r>
            <a:r>
              <a:rPr lang="en-US" sz="1800" dirty="0"/>
              <a:t> </a:t>
            </a:r>
            <a:r>
              <a:rPr lang="en-US" sz="1800" dirty="0" err="1"/>
              <a:t>nhất</a:t>
            </a:r>
            <a:r>
              <a:rPr lang="en-US" sz="1800" dirty="0"/>
              <a:t>. </a:t>
            </a:r>
            <a:r>
              <a:rPr lang="en-US" sz="1800" dirty="0" err="1"/>
              <a:t>Tiến</a:t>
            </a:r>
            <a:r>
              <a:rPr lang="en-US" sz="1800" dirty="0"/>
              <a:t> </a:t>
            </a:r>
            <a:r>
              <a:rPr lang="en-US" sz="1800" dirty="0" err="1"/>
              <a:t>trình</a:t>
            </a:r>
            <a:r>
              <a:rPr lang="en-US" sz="1800" dirty="0"/>
              <a:t> </a:t>
            </a:r>
            <a:r>
              <a:rPr lang="en-US" sz="1800" dirty="0" err="1"/>
              <a:t>trên</a:t>
            </a:r>
            <a:r>
              <a:rPr lang="en-US" sz="1800" dirty="0"/>
              <a:t> </a:t>
            </a:r>
            <a:r>
              <a:rPr lang="en-US" sz="1800" dirty="0" err="1"/>
              <a:t>tầng</a:t>
            </a:r>
            <a:r>
              <a:rPr lang="en-US" sz="1800" dirty="0"/>
              <a:t> user </a:t>
            </a:r>
            <a:r>
              <a:rPr lang="en-US" sz="1800" dirty="0" err="1"/>
              <a:t>không</a:t>
            </a:r>
            <a:r>
              <a:rPr lang="en-US" sz="1800" dirty="0"/>
              <a:t> </a:t>
            </a:r>
            <a:r>
              <a:rPr lang="en-US" sz="1800" dirty="0" err="1"/>
              <a:t>biết</a:t>
            </a:r>
            <a:r>
              <a:rPr lang="en-US" sz="1800" dirty="0"/>
              <a:t> </a:t>
            </a:r>
            <a:r>
              <a:rPr lang="en-US" sz="1800" dirty="0" err="1"/>
              <a:t>đến</a:t>
            </a:r>
            <a:r>
              <a:rPr lang="en-US" sz="1800" dirty="0"/>
              <a:t> </a:t>
            </a:r>
            <a:r>
              <a:rPr lang="en-US" sz="1800" dirty="0" err="1"/>
              <a:t>các</a:t>
            </a:r>
            <a:r>
              <a:rPr lang="en-US" sz="1800" dirty="0"/>
              <a:t> </a:t>
            </a:r>
            <a:r>
              <a:rPr lang="en-US" sz="1800" dirty="0" err="1"/>
              <a:t>số</a:t>
            </a:r>
            <a:r>
              <a:rPr lang="en-US" sz="1800" dirty="0"/>
              <a:t> </a:t>
            </a:r>
            <a:r>
              <a:rPr lang="en-US" sz="1800" dirty="0" err="1"/>
              <a:t>này</a:t>
            </a:r>
            <a:r>
              <a:rPr lang="en-US" sz="1800" dirty="0"/>
              <a:t>, </a:t>
            </a:r>
            <a:r>
              <a:rPr lang="en-US" sz="1800" dirty="0" err="1"/>
              <a:t>mà</a:t>
            </a:r>
            <a:r>
              <a:rPr lang="en-US" sz="1800" dirty="0"/>
              <a:t> </a:t>
            </a:r>
            <a:r>
              <a:rPr lang="en-US" sz="1800" dirty="0" err="1"/>
              <a:t>sẽ</a:t>
            </a:r>
            <a:r>
              <a:rPr lang="en-US" sz="1800" dirty="0"/>
              <a:t> </a:t>
            </a:r>
            <a:r>
              <a:rPr lang="en-US" sz="1800" dirty="0" err="1"/>
              <a:t>được</a:t>
            </a:r>
            <a:r>
              <a:rPr lang="en-US" sz="1800" dirty="0"/>
              <a:t> </a:t>
            </a:r>
            <a:r>
              <a:rPr lang="en-US" sz="1800" dirty="0" err="1"/>
              <a:t>gọi</a:t>
            </a:r>
            <a:r>
              <a:rPr lang="en-US" sz="1800" dirty="0"/>
              <a:t> </a:t>
            </a:r>
            <a:r>
              <a:rPr lang="en-US" sz="1800" dirty="0" err="1"/>
              <a:t>bằng</a:t>
            </a:r>
            <a:r>
              <a:rPr lang="en-US" sz="1800" dirty="0"/>
              <a:t> </a:t>
            </a:r>
            <a:r>
              <a:rPr lang="en-US" sz="1800" dirty="0" err="1"/>
              <a:t>các</a:t>
            </a:r>
            <a:r>
              <a:rPr lang="en-US" sz="1800" dirty="0"/>
              <a:t> </a:t>
            </a:r>
            <a:r>
              <a:rPr lang="en-US" sz="1800" dirty="0" err="1"/>
              <a:t>tên</a:t>
            </a:r>
            <a:r>
              <a:rPr lang="en-US" sz="1800" dirty="0"/>
              <a:t> </a:t>
            </a:r>
            <a:r>
              <a:rPr lang="en-US" sz="1800" dirty="0" err="1"/>
              <a:t>hàm</a:t>
            </a:r>
            <a:r>
              <a:rPr lang="en-US" sz="1800" dirty="0"/>
              <a:t> </a:t>
            </a:r>
            <a:r>
              <a:rPr lang="en-US" sz="1800" dirty="0" err="1"/>
              <a:t>như</a:t>
            </a:r>
            <a:r>
              <a:rPr lang="en-US" sz="1800" dirty="0"/>
              <a:t> open(), read (), write().</a:t>
            </a:r>
          </a:p>
          <a:p>
            <a:pPr marL="0" indent="0"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8524793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E5AD02-459B-0D41-4DEC-1B316A14E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4. System call interface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5DBD7D-7D24-CD21-1E25-B0712004DF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sz="1800" dirty="0"/>
              <a:t> </a:t>
            </a:r>
            <a:r>
              <a:rPr lang="en-US" sz="1800" dirty="0" err="1"/>
              <a:t>Mỗi</a:t>
            </a:r>
            <a:r>
              <a:rPr lang="en-US" sz="1800" dirty="0"/>
              <a:t> system call </a:t>
            </a:r>
            <a:r>
              <a:rPr lang="en-US" sz="1800" dirty="0" err="1"/>
              <a:t>có</a:t>
            </a:r>
            <a:r>
              <a:rPr lang="en-US" sz="1800" dirty="0"/>
              <a:t> </a:t>
            </a:r>
            <a:r>
              <a:rPr lang="en-US" sz="1800" dirty="0" err="1"/>
              <a:t>thể</a:t>
            </a:r>
            <a:r>
              <a:rPr lang="en-US" sz="1800" dirty="0"/>
              <a:t> </a:t>
            </a:r>
            <a:r>
              <a:rPr lang="en-US" sz="1800" dirty="0" err="1"/>
              <a:t>có</a:t>
            </a:r>
            <a:r>
              <a:rPr lang="en-US" sz="1800" dirty="0"/>
              <a:t> </a:t>
            </a:r>
            <a:r>
              <a:rPr lang="en-US" sz="1800" dirty="0" err="1"/>
              <a:t>một</a:t>
            </a:r>
            <a:r>
              <a:rPr lang="en-US" sz="1800" dirty="0"/>
              <a:t> </a:t>
            </a:r>
            <a:r>
              <a:rPr lang="en-US" sz="1800" dirty="0" err="1"/>
              <a:t>tham</a:t>
            </a:r>
            <a:r>
              <a:rPr lang="en-US" sz="1800" dirty="0"/>
              <a:t> </a:t>
            </a:r>
            <a:r>
              <a:rPr lang="en-US" sz="1800" dirty="0" err="1"/>
              <a:t>số</a:t>
            </a:r>
            <a:r>
              <a:rPr lang="en-US" sz="1800" dirty="0"/>
              <a:t> </a:t>
            </a:r>
            <a:r>
              <a:rPr lang="en-US" sz="1800" dirty="0" err="1"/>
              <a:t>truyền</a:t>
            </a:r>
            <a:r>
              <a:rPr lang="en-US" sz="1800" dirty="0"/>
              <a:t> </a:t>
            </a:r>
            <a:r>
              <a:rPr lang="en-US" sz="1800" dirty="0" err="1"/>
              <a:t>để</a:t>
            </a:r>
            <a:r>
              <a:rPr lang="en-US" sz="1800" dirty="0"/>
              <a:t> </a:t>
            </a:r>
            <a:r>
              <a:rPr lang="en-US" sz="1800" dirty="0" err="1"/>
              <a:t>cung</a:t>
            </a:r>
            <a:r>
              <a:rPr lang="en-US" sz="1800" dirty="0"/>
              <a:t> </a:t>
            </a:r>
            <a:r>
              <a:rPr lang="en-US" sz="1800" dirty="0" err="1"/>
              <a:t>cấp</a:t>
            </a:r>
            <a:r>
              <a:rPr lang="en-US" sz="1800" dirty="0"/>
              <a:t> </a:t>
            </a:r>
            <a:r>
              <a:rPr lang="en-US" sz="1800" dirty="0" err="1"/>
              <a:t>thông</a:t>
            </a:r>
            <a:r>
              <a:rPr lang="en-US" sz="1800" dirty="0"/>
              <a:t> tin </a:t>
            </a:r>
            <a:r>
              <a:rPr lang="en-US" sz="1800" dirty="0" err="1"/>
              <a:t>từ</a:t>
            </a:r>
            <a:r>
              <a:rPr lang="en-US" sz="1800" dirty="0"/>
              <a:t> user </a:t>
            </a:r>
            <a:r>
              <a:rPr lang="en-US" sz="1800" dirty="0" err="1"/>
              <a:t>truyền</a:t>
            </a:r>
            <a:r>
              <a:rPr lang="en-US" sz="1800" dirty="0"/>
              <a:t> </a:t>
            </a:r>
            <a:r>
              <a:rPr lang="en-US" sz="1800" dirty="0" err="1"/>
              <a:t>xuống</a:t>
            </a:r>
            <a:r>
              <a:rPr lang="en-US" sz="1800" dirty="0"/>
              <a:t> kernel </a:t>
            </a:r>
            <a:r>
              <a:rPr lang="en-US" sz="1800" dirty="0" err="1"/>
              <a:t>và</a:t>
            </a:r>
            <a:r>
              <a:rPr lang="en-US" sz="1800" dirty="0"/>
              <a:t> </a:t>
            </a:r>
            <a:r>
              <a:rPr lang="en-US" sz="1800" dirty="0" err="1"/>
              <a:t>ngược</a:t>
            </a:r>
            <a:r>
              <a:rPr lang="en-US" sz="1800" dirty="0"/>
              <a:t> </a:t>
            </a:r>
            <a:r>
              <a:rPr lang="en-US" sz="1800" dirty="0" err="1"/>
              <a:t>lại</a:t>
            </a:r>
            <a:r>
              <a:rPr lang="en-US" sz="1800" dirty="0"/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1A13E8-253E-C9D0-3DBE-756112581D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084" y="2743010"/>
            <a:ext cx="6971115" cy="2081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0018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F613D-E2A0-5A92-1C6F-7A74F52BD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4. System call interface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C1B6AF-B8EC-6253-AA84-62BABD7997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System call </a:t>
            </a:r>
            <a:r>
              <a:rPr lang="en-US" sz="1800" dirty="0" err="1"/>
              <a:t>được</a:t>
            </a:r>
            <a:r>
              <a:rPr lang="en-US" sz="1800" dirty="0"/>
              <a:t> chia </a:t>
            </a:r>
            <a:r>
              <a:rPr lang="en-US" sz="1800" dirty="0" err="1"/>
              <a:t>thành</a:t>
            </a:r>
            <a:r>
              <a:rPr lang="en-US" sz="1800" dirty="0"/>
              <a:t> 5 </a:t>
            </a:r>
            <a:r>
              <a:rPr lang="en-US" sz="1800" dirty="0" err="1"/>
              <a:t>loại</a:t>
            </a:r>
            <a:r>
              <a:rPr lang="en-US" sz="1800" dirty="0"/>
              <a:t> </a:t>
            </a:r>
            <a:r>
              <a:rPr lang="en-US" sz="1800" dirty="0" err="1"/>
              <a:t>chính</a:t>
            </a:r>
            <a:r>
              <a:rPr lang="en-US" sz="1800" dirty="0"/>
              <a:t>:</a:t>
            </a: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D7C04CBB-CD0B-5D2A-F4EF-1A1D91DB82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0782" y="2175948"/>
            <a:ext cx="6062561" cy="4063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15116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3635DE-0BB8-4A2D-5F03-3A2575A485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4. System call interface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0972A5-7BF6-C3DC-2D0D-6AE6A7C2EF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sz="1800" dirty="0"/>
              <a:t> Process control system call: </a:t>
            </a:r>
            <a:r>
              <a:rPr lang="en-US" sz="1800" dirty="0" err="1"/>
              <a:t>với</a:t>
            </a:r>
            <a:r>
              <a:rPr lang="en-US" sz="1800" dirty="0"/>
              <a:t> </a:t>
            </a:r>
            <a:r>
              <a:rPr lang="en-US" sz="1800" dirty="0" err="1"/>
              <a:t>những</a:t>
            </a:r>
            <a:r>
              <a:rPr lang="en-US" sz="1800" dirty="0"/>
              <a:t> system call </a:t>
            </a:r>
            <a:r>
              <a:rPr lang="en-US" sz="1800" dirty="0" err="1"/>
              <a:t>này</a:t>
            </a:r>
            <a:r>
              <a:rPr lang="en-US" sz="1800" dirty="0"/>
              <a:t>, </a:t>
            </a:r>
            <a:r>
              <a:rPr lang="en-US" sz="1800" dirty="0" err="1"/>
              <a:t>chúng</a:t>
            </a:r>
            <a:r>
              <a:rPr lang="en-US" sz="1800" dirty="0"/>
              <a:t> </a:t>
            </a:r>
            <a:r>
              <a:rPr lang="en-US" sz="1800" dirty="0" err="1"/>
              <a:t>sẽ</a:t>
            </a:r>
            <a:r>
              <a:rPr lang="en-US" sz="1800" dirty="0"/>
              <a:t> </a:t>
            </a:r>
            <a:r>
              <a:rPr lang="en-US" sz="1800" dirty="0" err="1"/>
              <a:t>thực</a:t>
            </a:r>
            <a:r>
              <a:rPr lang="en-US" sz="1800" dirty="0"/>
              <a:t> </a:t>
            </a:r>
            <a:r>
              <a:rPr lang="en-US" sz="1800" dirty="0" err="1"/>
              <a:t>hiện</a:t>
            </a:r>
            <a:r>
              <a:rPr lang="en-US" sz="1800" dirty="0"/>
              <a:t> </a:t>
            </a:r>
            <a:r>
              <a:rPr lang="en-US" sz="1800" dirty="0" err="1"/>
              <a:t>các</a:t>
            </a:r>
            <a:r>
              <a:rPr lang="en-US" sz="1800" dirty="0"/>
              <a:t> </a:t>
            </a:r>
            <a:r>
              <a:rPr lang="en-US" sz="1800" dirty="0" err="1"/>
              <a:t>nhiệm</a:t>
            </a:r>
            <a:r>
              <a:rPr lang="en-US" sz="1800" dirty="0"/>
              <a:t> </a:t>
            </a:r>
            <a:r>
              <a:rPr lang="en-US" sz="1800" dirty="0" err="1"/>
              <a:t>vụ</a:t>
            </a:r>
            <a:r>
              <a:rPr lang="en-US" sz="1800" dirty="0"/>
              <a:t> </a:t>
            </a:r>
            <a:r>
              <a:rPr lang="en-US" sz="1800" dirty="0" err="1"/>
              <a:t>liên</a:t>
            </a:r>
            <a:r>
              <a:rPr lang="en-US" sz="1800" dirty="0"/>
              <a:t> </a:t>
            </a:r>
            <a:r>
              <a:rPr lang="en-US" sz="1800" dirty="0" err="1"/>
              <a:t>quan</a:t>
            </a:r>
            <a:r>
              <a:rPr lang="en-US" sz="1800" dirty="0"/>
              <a:t> </a:t>
            </a:r>
            <a:r>
              <a:rPr lang="en-US" sz="1800" dirty="0" err="1"/>
              <a:t>đến</a:t>
            </a:r>
            <a:r>
              <a:rPr lang="en-US" sz="1800" dirty="0"/>
              <a:t> </a:t>
            </a:r>
            <a:r>
              <a:rPr lang="en-US" sz="1800" dirty="0" err="1"/>
              <a:t>hủy</a:t>
            </a:r>
            <a:r>
              <a:rPr lang="en-US" sz="1800" dirty="0"/>
              <a:t> </a:t>
            </a:r>
            <a:r>
              <a:rPr lang="en-US" sz="1800" dirty="0" err="1"/>
              <a:t>và</a:t>
            </a:r>
            <a:r>
              <a:rPr lang="en-US" sz="1800" dirty="0"/>
              <a:t> </a:t>
            </a:r>
            <a:r>
              <a:rPr lang="en-US" sz="1800" dirty="0" err="1"/>
              <a:t>tạo</a:t>
            </a:r>
            <a:r>
              <a:rPr lang="en-US" sz="1800" dirty="0"/>
              <a:t> </a:t>
            </a:r>
            <a:r>
              <a:rPr lang="en-US" sz="1800" dirty="0" err="1"/>
              <a:t>các</a:t>
            </a:r>
            <a:r>
              <a:rPr lang="en-US" sz="1800" dirty="0"/>
              <a:t> </a:t>
            </a:r>
            <a:r>
              <a:rPr lang="en-US" sz="1800" dirty="0" err="1"/>
              <a:t>tiến</a:t>
            </a:r>
            <a:r>
              <a:rPr lang="en-US" sz="1800" dirty="0"/>
              <a:t> </a:t>
            </a:r>
            <a:r>
              <a:rPr lang="en-US" sz="1800" dirty="0" err="1"/>
              <a:t>trình</a:t>
            </a:r>
            <a:r>
              <a:rPr lang="en-US" sz="1800" dirty="0"/>
              <a:t>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800" dirty="0"/>
              <a:t> Linux system call ở </a:t>
            </a:r>
            <a:r>
              <a:rPr lang="en-US" sz="1800" dirty="0" err="1"/>
              <a:t>loại</a:t>
            </a:r>
            <a:r>
              <a:rPr lang="en-US" sz="1800" dirty="0"/>
              <a:t> </a:t>
            </a:r>
            <a:r>
              <a:rPr lang="en-US" sz="1800" dirty="0" err="1"/>
              <a:t>này</a:t>
            </a:r>
            <a:r>
              <a:rPr lang="en-US" sz="1800" dirty="0"/>
              <a:t>: fork(), exit(), exec().</a:t>
            </a:r>
          </a:p>
          <a:p>
            <a:pPr marL="0" indent="0">
              <a:buNone/>
            </a:pPr>
            <a:endParaRPr lang="en-US" sz="1800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sz="1800" dirty="0"/>
              <a:t> File management system call: </a:t>
            </a:r>
            <a:r>
              <a:rPr lang="en-US" sz="1800" dirty="0" err="1"/>
              <a:t>xử</a:t>
            </a:r>
            <a:r>
              <a:rPr lang="en-US" sz="1800" dirty="0"/>
              <a:t> </a:t>
            </a:r>
            <a:r>
              <a:rPr lang="en-US" sz="1800" dirty="0" err="1"/>
              <a:t>lý</a:t>
            </a:r>
            <a:r>
              <a:rPr lang="en-US" sz="1800" dirty="0"/>
              <a:t> </a:t>
            </a:r>
            <a:r>
              <a:rPr lang="en-US" sz="1800" dirty="0" err="1"/>
              <a:t>các</a:t>
            </a:r>
            <a:r>
              <a:rPr lang="en-US" sz="1800" dirty="0"/>
              <a:t> </a:t>
            </a:r>
            <a:r>
              <a:rPr lang="en-US" sz="1800" dirty="0" err="1"/>
              <a:t>công</a:t>
            </a:r>
            <a:r>
              <a:rPr lang="en-US" sz="1800" dirty="0"/>
              <a:t> </a:t>
            </a:r>
            <a:r>
              <a:rPr lang="en-US" sz="1800" dirty="0" err="1"/>
              <a:t>việc</a:t>
            </a:r>
            <a:r>
              <a:rPr lang="en-US" sz="1800" dirty="0"/>
              <a:t> </a:t>
            </a:r>
            <a:r>
              <a:rPr lang="en-US" sz="1800" dirty="0" err="1"/>
              <a:t>lên</a:t>
            </a:r>
            <a:r>
              <a:rPr lang="en-US" sz="1800" dirty="0"/>
              <a:t> </a:t>
            </a:r>
            <a:r>
              <a:rPr lang="en-US" sz="1800" dirty="0" err="1"/>
              <a:t>quen</a:t>
            </a:r>
            <a:r>
              <a:rPr lang="en-US" sz="1800" dirty="0"/>
              <a:t> </a:t>
            </a:r>
            <a:r>
              <a:rPr lang="en-US" sz="1800" dirty="0" err="1"/>
              <a:t>đến</a:t>
            </a:r>
            <a:r>
              <a:rPr lang="en-US" sz="1800" dirty="0"/>
              <a:t> file </a:t>
            </a:r>
            <a:r>
              <a:rPr lang="en-US" sz="1800" dirty="0" err="1"/>
              <a:t>như</a:t>
            </a:r>
            <a:r>
              <a:rPr lang="en-US" sz="1800" dirty="0"/>
              <a:t> </a:t>
            </a:r>
            <a:r>
              <a:rPr lang="en-US" sz="1800" dirty="0" err="1"/>
              <a:t>tạo</a:t>
            </a:r>
            <a:r>
              <a:rPr lang="en-US" sz="1800" dirty="0"/>
              <a:t> , </a:t>
            </a:r>
            <a:r>
              <a:rPr lang="en-US" sz="1800" dirty="0" err="1"/>
              <a:t>đọc</a:t>
            </a:r>
            <a:r>
              <a:rPr lang="en-US" sz="1800" dirty="0"/>
              <a:t>, </a:t>
            </a:r>
            <a:r>
              <a:rPr lang="en-US" sz="1800" dirty="0" err="1"/>
              <a:t>ghi</a:t>
            </a:r>
            <a:r>
              <a:rPr lang="en-US" sz="1800" dirty="0"/>
              <a:t> file.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800" dirty="0"/>
              <a:t> Linux system call ở </a:t>
            </a:r>
            <a:r>
              <a:rPr lang="en-US" sz="1800" dirty="0" err="1"/>
              <a:t>dạng</a:t>
            </a:r>
            <a:r>
              <a:rPr lang="en-US" sz="1800" dirty="0"/>
              <a:t> </a:t>
            </a:r>
            <a:r>
              <a:rPr lang="en-US" sz="1800" dirty="0" err="1"/>
              <a:t>này</a:t>
            </a:r>
            <a:r>
              <a:rPr lang="en-US" sz="1800" dirty="0"/>
              <a:t>: open(), read(), write(), close().</a:t>
            </a:r>
          </a:p>
          <a:p>
            <a:pPr marL="0" indent="0">
              <a:buNone/>
            </a:pPr>
            <a:r>
              <a:rPr lang="en-US" sz="1800" dirty="0"/>
              <a:t>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3B2FDFA-C54C-901A-E510-18196CCBAAAE}"/>
              </a:ext>
            </a:extLst>
          </p:cNvPr>
          <p:cNvSpPr txBox="1"/>
          <p:nvPr/>
        </p:nvSpPr>
        <p:spPr>
          <a:xfrm>
            <a:off x="628650" y="4416907"/>
            <a:ext cx="695892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sz="1800" dirty="0">
                <a:latin typeface="+mj-lt"/>
              </a:rPr>
              <a:t>Communication system call: </a:t>
            </a:r>
            <a:r>
              <a:rPr lang="en-US" sz="1800" dirty="0" err="1">
                <a:latin typeface="+mj-lt"/>
              </a:rPr>
              <a:t>được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sử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dụng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để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tạo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sự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giao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tiếp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giữa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các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tiến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trình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với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nhau</a:t>
            </a:r>
            <a:r>
              <a:rPr lang="en-US" sz="1800" dirty="0">
                <a:latin typeface="+mj-lt"/>
              </a:rPr>
              <a:t>.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1800" dirty="0" err="1">
                <a:latin typeface="+mj-lt"/>
              </a:rPr>
              <a:t>Có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hai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kiểu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giao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tiếp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cho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các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tiến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trình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là</a:t>
            </a:r>
            <a:r>
              <a:rPr lang="en-US" sz="1800" dirty="0">
                <a:latin typeface="+mj-lt"/>
              </a:rPr>
              <a:t>: message passing </a:t>
            </a:r>
            <a:r>
              <a:rPr lang="en-US" sz="1800" dirty="0" err="1">
                <a:latin typeface="+mj-lt"/>
              </a:rPr>
              <a:t>và</a:t>
            </a:r>
            <a:r>
              <a:rPr lang="en-US" sz="1800" dirty="0">
                <a:latin typeface="+mj-lt"/>
              </a:rPr>
              <a:t> shared memory.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1800" dirty="0">
                <a:latin typeface="+mj-lt"/>
              </a:rPr>
              <a:t>Linux system call: pipe(), </a:t>
            </a:r>
            <a:r>
              <a:rPr lang="en-US" sz="1800" dirty="0" err="1">
                <a:latin typeface="+mj-lt"/>
              </a:rPr>
              <a:t>mmap</a:t>
            </a:r>
            <a:r>
              <a:rPr lang="en-US" sz="1800" dirty="0">
                <a:latin typeface="+mj-lt"/>
              </a:rPr>
              <a:t>().</a:t>
            </a:r>
          </a:p>
        </p:txBody>
      </p:sp>
    </p:spTree>
    <p:extLst>
      <p:ext uri="{BB962C8B-B14F-4D97-AF65-F5344CB8AC3E}">
        <p14:creationId xmlns:p14="http://schemas.microsoft.com/office/powerpoint/2010/main" val="16566176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D03387-F8A5-14B3-F771-772E1088E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4. System call interface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6B4F73-D054-21CC-1785-9EC0A47DB1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sz="1800" dirty="0"/>
              <a:t> Device management system call: </a:t>
            </a:r>
            <a:r>
              <a:rPr lang="en-US" sz="1800" dirty="0" err="1"/>
              <a:t>thực</a:t>
            </a:r>
            <a:r>
              <a:rPr lang="en-US" sz="1800" dirty="0"/>
              <a:t> </a:t>
            </a:r>
            <a:r>
              <a:rPr lang="en-US" sz="1800" dirty="0" err="1"/>
              <a:t>hiện</a:t>
            </a:r>
            <a:r>
              <a:rPr lang="en-US" sz="1800" dirty="0"/>
              <a:t> </a:t>
            </a:r>
            <a:r>
              <a:rPr lang="en-US" sz="1800" dirty="0" err="1"/>
              <a:t>các</a:t>
            </a:r>
            <a:r>
              <a:rPr lang="en-US" sz="1800" dirty="0"/>
              <a:t> </a:t>
            </a:r>
            <a:r>
              <a:rPr lang="en-US" sz="1800" dirty="0" err="1"/>
              <a:t>công</a:t>
            </a:r>
            <a:r>
              <a:rPr lang="en-US" sz="1800" dirty="0"/>
              <a:t> </a:t>
            </a:r>
            <a:r>
              <a:rPr lang="en-US" sz="1800" dirty="0" err="1"/>
              <a:t>việc</a:t>
            </a:r>
            <a:r>
              <a:rPr lang="en-US" sz="1800" dirty="0"/>
              <a:t> </a:t>
            </a:r>
            <a:r>
              <a:rPr lang="en-US" sz="1800" dirty="0" err="1"/>
              <a:t>về</a:t>
            </a:r>
            <a:r>
              <a:rPr lang="en-US" sz="1800" dirty="0"/>
              <a:t> </a:t>
            </a:r>
            <a:r>
              <a:rPr lang="en-US" sz="1800" dirty="0" err="1"/>
              <a:t>điều</a:t>
            </a:r>
            <a:r>
              <a:rPr lang="en-US" sz="1800" dirty="0"/>
              <a:t> </a:t>
            </a:r>
            <a:r>
              <a:rPr lang="en-US" sz="1800" dirty="0" err="1"/>
              <a:t>chỉnh</a:t>
            </a:r>
            <a:r>
              <a:rPr lang="en-US" sz="1800" dirty="0"/>
              <a:t> </a:t>
            </a:r>
            <a:r>
              <a:rPr lang="en-US" sz="1800" dirty="0" err="1"/>
              <a:t>thiết</a:t>
            </a:r>
            <a:r>
              <a:rPr lang="en-US" sz="1800" dirty="0"/>
              <a:t> </a:t>
            </a:r>
            <a:r>
              <a:rPr lang="en-US" sz="1800" dirty="0" err="1"/>
              <a:t>bị</a:t>
            </a:r>
            <a:r>
              <a:rPr lang="en-US" sz="1800" dirty="0"/>
              <a:t> </a:t>
            </a:r>
            <a:r>
              <a:rPr lang="en-US" sz="1800" dirty="0" err="1"/>
              <a:t>như</a:t>
            </a:r>
            <a:r>
              <a:rPr lang="en-US" sz="1800" dirty="0"/>
              <a:t> </a:t>
            </a:r>
            <a:r>
              <a:rPr lang="en-US" sz="1800" dirty="0" err="1"/>
              <a:t>đọc</a:t>
            </a:r>
            <a:r>
              <a:rPr lang="en-US" sz="1800" dirty="0"/>
              <a:t> </a:t>
            </a:r>
            <a:r>
              <a:rPr lang="en-US" sz="1800" dirty="0" err="1"/>
              <a:t>và</a:t>
            </a:r>
            <a:r>
              <a:rPr lang="en-US" sz="1800" dirty="0"/>
              <a:t> </a:t>
            </a:r>
            <a:r>
              <a:rPr lang="en-US" sz="1800" dirty="0" err="1"/>
              <a:t>ghi</a:t>
            </a:r>
            <a:r>
              <a:rPr lang="en-US" sz="1800" dirty="0"/>
              <a:t> </a:t>
            </a:r>
            <a:r>
              <a:rPr lang="en-US" sz="1800" dirty="0" err="1"/>
              <a:t>vào</a:t>
            </a:r>
            <a:r>
              <a:rPr lang="en-US" sz="1800" dirty="0"/>
              <a:t> </a:t>
            </a:r>
            <a:r>
              <a:rPr lang="en-US" sz="1800" dirty="0" err="1"/>
              <a:t>các</a:t>
            </a:r>
            <a:r>
              <a:rPr lang="en-US" sz="1800" dirty="0"/>
              <a:t> buffer </a:t>
            </a:r>
            <a:r>
              <a:rPr lang="en-US" sz="1800" dirty="0" err="1"/>
              <a:t>của</a:t>
            </a:r>
            <a:r>
              <a:rPr lang="en-US" sz="1800" dirty="0"/>
              <a:t> </a:t>
            </a:r>
            <a:r>
              <a:rPr lang="en-US" sz="1800" dirty="0" err="1"/>
              <a:t>thiết</a:t>
            </a:r>
            <a:r>
              <a:rPr lang="en-US" sz="1800" dirty="0"/>
              <a:t> </a:t>
            </a:r>
            <a:r>
              <a:rPr lang="en-US" sz="1800" dirty="0" err="1"/>
              <a:t>bị</a:t>
            </a:r>
            <a:r>
              <a:rPr lang="en-US" sz="1800" dirty="0"/>
              <a:t>.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800" dirty="0"/>
              <a:t> Linux system call : </a:t>
            </a:r>
            <a:r>
              <a:rPr lang="en-US" sz="1800" dirty="0" err="1"/>
              <a:t>ioctl</a:t>
            </a:r>
            <a:r>
              <a:rPr lang="en-US" sz="1800" dirty="0"/>
              <a:t>().</a:t>
            </a:r>
          </a:p>
          <a:p>
            <a:pPr marL="0" indent="0">
              <a:buNone/>
            </a:pPr>
            <a:endParaRPr lang="en-US" sz="1800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sz="1800" dirty="0"/>
              <a:t> Information maintenance </a:t>
            </a:r>
            <a:r>
              <a:rPr lang="en-US" sz="1800" dirty="0" err="1"/>
              <a:t>systemcall</a:t>
            </a:r>
            <a:r>
              <a:rPr lang="en-US" sz="1800" dirty="0"/>
              <a:t> : </a:t>
            </a:r>
            <a:r>
              <a:rPr lang="en-US" sz="1800" dirty="0" err="1"/>
              <a:t>xử</a:t>
            </a:r>
            <a:r>
              <a:rPr lang="en-US" sz="1800" dirty="0"/>
              <a:t> </a:t>
            </a:r>
            <a:r>
              <a:rPr lang="en-US" sz="1800" dirty="0" err="1"/>
              <a:t>lý</a:t>
            </a:r>
            <a:r>
              <a:rPr lang="en-US" sz="1800" dirty="0"/>
              <a:t> </a:t>
            </a:r>
            <a:r>
              <a:rPr lang="en-US" sz="1800" dirty="0" err="1"/>
              <a:t>các</a:t>
            </a:r>
            <a:r>
              <a:rPr lang="en-US" sz="1800" dirty="0"/>
              <a:t> </a:t>
            </a:r>
            <a:r>
              <a:rPr lang="en-US" sz="1800" dirty="0" err="1"/>
              <a:t>thông</a:t>
            </a:r>
            <a:r>
              <a:rPr lang="en-US" sz="1800" dirty="0"/>
              <a:t> tin </a:t>
            </a:r>
            <a:r>
              <a:rPr lang="en-US" sz="1800" dirty="0" err="1"/>
              <a:t>và</a:t>
            </a:r>
            <a:r>
              <a:rPr lang="en-US" sz="1800" dirty="0"/>
              <a:t> </a:t>
            </a:r>
            <a:r>
              <a:rPr lang="en-US" sz="1800" dirty="0" err="1"/>
              <a:t>sự</a:t>
            </a:r>
            <a:r>
              <a:rPr lang="en-US" sz="1800" dirty="0"/>
              <a:t> </a:t>
            </a:r>
            <a:r>
              <a:rPr lang="en-US" sz="1800" dirty="0" err="1"/>
              <a:t>trao</a:t>
            </a:r>
            <a:r>
              <a:rPr lang="en-US" sz="1800" dirty="0"/>
              <a:t> </a:t>
            </a:r>
            <a:r>
              <a:rPr lang="en-US" sz="1800" dirty="0" err="1"/>
              <a:t>thông</a:t>
            </a:r>
            <a:r>
              <a:rPr lang="en-US" sz="1800" dirty="0"/>
              <a:t> tin </a:t>
            </a:r>
            <a:r>
              <a:rPr lang="en-US" sz="1800" dirty="0" err="1"/>
              <a:t>giữa</a:t>
            </a:r>
            <a:r>
              <a:rPr lang="en-US" sz="1800" dirty="0"/>
              <a:t> OS </a:t>
            </a:r>
            <a:r>
              <a:rPr lang="en-US" sz="1800" dirty="0" err="1"/>
              <a:t>và</a:t>
            </a:r>
            <a:r>
              <a:rPr lang="en-US" sz="1800" dirty="0"/>
              <a:t> </a:t>
            </a:r>
            <a:r>
              <a:rPr lang="en-US" sz="1800" dirty="0" err="1"/>
              <a:t>chương</a:t>
            </a:r>
            <a:r>
              <a:rPr lang="en-US" sz="1800" dirty="0"/>
              <a:t> </a:t>
            </a:r>
            <a:r>
              <a:rPr lang="en-US" sz="1800" dirty="0" err="1"/>
              <a:t>trình</a:t>
            </a:r>
            <a:r>
              <a:rPr lang="en-US" sz="1800" dirty="0"/>
              <a:t> </a:t>
            </a:r>
            <a:r>
              <a:rPr lang="en-US" sz="1800" dirty="0" err="1"/>
              <a:t>từ</a:t>
            </a:r>
            <a:r>
              <a:rPr lang="en-US" sz="1800" dirty="0"/>
              <a:t> </a:t>
            </a:r>
            <a:r>
              <a:rPr lang="en-US" sz="1800" dirty="0" err="1"/>
              <a:t>phía</a:t>
            </a:r>
            <a:r>
              <a:rPr lang="en-US" sz="1800" dirty="0"/>
              <a:t> user </a:t>
            </a:r>
            <a:r>
              <a:rPr lang="en-US" sz="1800" dirty="0" err="1"/>
              <a:t>như</a:t>
            </a:r>
            <a:r>
              <a:rPr lang="en-US" sz="1800" dirty="0"/>
              <a:t> OS </a:t>
            </a:r>
            <a:r>
              <a:rPr lang="en-US" sz="1800" dirty="0" err="1"/>
              <a:t>giữ</a:t>
            </a:r>
            <a:r>
              <a:rPr lang="en-US" sz="1800" dirty="0"/>
              <a:t> </a:t>
            </a:r>
            <a:r>
              <a:rPr lang="en-US" sz="1800" dirty="0" err="1"/>
              <a:t>tất</a:t>
            </a:r>
            <a:r>
              <a:rPr lang="en-US" sz="1800" dirty="0"/>
              <a:t> </a:t>
            </a:r>
            <a:r>
              <a:rPr lang="en-US" sz="1800" dirty="0" err="1"/>
              <a:t>cả</a:t>
            </a:r>
            <a:r>
              <a:rPr lang="en-US" sz="1800" dirty="0"/>
              <a:t> </a:t>
            </a:r>
            <a:r>
              <a:rPr lang="en-US" sz="1800" dirty="0" err="1"/>
              <a:t>các</a:t>
            </a:r>
            <a:r>
              <a:rPr lang="en-US" sz="1800" dirty="0"/>
              <a:t> </a:t>
            </a:r>
            <a:r>
              <a:rPr lang="en-US" sz="1800" dirty="0" err="1"/>
              <a:t>thông</a:t>
            </a:r>
            <a:r>
              <a:rPr lang="en-US" sz="1800" dirty="0"/>
              <a:t> tin </a:t>
            </a:r>
            <a:r>
              <a:rPr lang="en-US" sz="1800" dirty="0" err="1"/>
              <a:t>về</a:t>
            </a:r>
            <a:r>
              <a:rPr lang="en-US" sz="1800" dirty="0"/>
              <a:t> </a:t>
            </a:r>
            <a:r>
              <a:rPr lang="en-US" sz="1800" dirty="0" err="1"/>
              <a:t>các</a:t>
            </a:r>
            <a:r>
              <a:rPr lang="en-US" sz="1800" dirty="0"/>
              <a:t> </a:t>
            </a:r>
            <a:r>
              <a:rPr lang="en-US" sz="1800" dirty="0" err="1"/>
              <a:t>tiến</a:t>
            </a:r>
            <a:r>
              <a:rPr lang="en-US" sz="1800" dirty="0"/>
              <a:t> </a:t>
            </a:r>
            <a:r>
              <a:rPr lang="en-US" sz="1800" dirty="0" err="1"/>
              <a:t>trình</a:t>
            </a:r>
            <a:r>
              <a:rPr lang="en-US" sz="1800" dirty="0"/>
              <a:t>, </a:t>
            </a:r>
            <a:r>
              <a:rPr lang="en-US" sz="1800" dirty="0" err="1"/>
              <a:t>chúng</a:t>
            </a:r>
            <a:r>
              <a:rPr lang="en-US" sz="1800" dirty="0"/>
              <a:t> ta </a:t>
            </a:r>
            <a:r>
              <a:rPr lang="en-US" sz="1800" dirty="0" err="1"/>
              <a:t>có</a:t>
            </a:r>
            <a:r>
              <a:rPr lang="en-US" sz="1800" dirty="0"/>
              <a:t> </a:t>
            </a:r>
            <a:r>
              <a:rPr lang="en-US" sz="1800" dirty="0" err="1"/>
              <a:t>thể</a:t>
            </a:r>
            <a:r>
              <a:rPr lang="en-US" sz="1800" dirty="0"/>
              <a:t> </a:t>
            </a:r>
            <a:r>
              <a:rPr lang="en-US" sz="1800" dirty="0" err="1"/>
              <a:t>dựa</a:t>
            </a:r>
            <a:r>
              <a:rPr lang="en-US" sz="1800" dirty="0"/>
              <a:t> </a:t>
            </a:r>
            <a:r>
              <a:rPr lang="en-US" sz="1800" dirty="0" err="1"/>
              <a:t>vào</a:t>
            </a:r>
            <a:r>
              <a:rPr lang="en-US" sz="1800" dirty="0"/>
              <a:t> </a:t>
            </a:r>
            <a:r>
              <a:rPr lang="en-US" sz="1800" dirty="0" err="1"/>
              <a:t>các</a:t>
            </a:r>
            <a:r>
              <a:rPr lang="en-US" sz="1800" dirty="0"/>
              <a:t> system call </a:t>
            </a:r>
            <a:r>
              <a:rPr lang="en-US" sz="1800" dirty="0" err="1"/>
              <a:t>này</a:t>
            </a:r>
            <a:r>
              <a:rPr lang="en-US" sz="1800" dirty="0"/>
              <a:t> </a:t>
            </a:r>
            <a:r>
              <a:rPr lang="en-US" sz="1800" dirty="0" err="1"/>
              <a:t>để</a:t>
            </a:r>
            <a:r>
              <a:rPr lang="en-US" sz="1800" dirty="0"/>
              <a:t> </a:t>
            </a:r>
            <a:r>
              <a:rPr lang="en-US" sz="1800" dirty="0" err="1"/>
              <a:t>lấy</a:t>
            </a:r>
            <a:r>
              <a:rPr lang="en-US" sz="1800" dirty="0"/>
              <a:t> </a:t>
            </a:r>
            <a:r>
              <a:rPr lang="en-US" sz="1800" dirty="0" err="1"/>
              <a:t>thông</a:t>
            </a:r>
            <a:r>
              <a:rPr lang="en-US" sz="1800" dirty="0"/>
              <a:t> tin </a:t>
            </a:r>
            <a:r>
              <a:rPr lang="en-US" sz="1800" dirty="0" err="1"/>
              <a:t>về</a:t>
            </a:r>
            <a:r>
              <a:rPr lang="en-US" sz="1800" dirty="0"/>
              <a:t> </a:t>
            </a:r>
            <a:r>
              <a:rPr lang="en-US" sz="1800" dirty="0" err="1"/>
              <a:t>chúng</a:t>
            </a:r>
            <a:r>
              <a:rPr lang="en-US" sz="1800" dirty="0"/>
              <a:t>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800" dirty="0"/>
              <a:t> Linux system call: </a:t>
            </a:r>
            <a:r>
              <a:rPr lang="en-US" sz="1800" dirty="0" err="1"/>
              <a:t>getpid</a:t>
            </a:r>
            <a:r>
              <a:rPr lang="en-US" sz="1800" dirty="0"/>
              <a:t>().</a:t>
            </a:r>
          </a:p>
        </p:txBody>
      </p:sp>
    </p:spTree>
    <p:extLst>
      <p:ext uri="{BB962C8B-B14F-4D97-AF65-F5344CB8AC3E}">
        <p14:creationId xmlns:p14="http://schemas.microsoft.com/office/powerpoint/2010/main" val="378541474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5170A-FC50-55A0-AC01-C04E8AF5A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5. CLI (Command Line Interface) </a:t>
            </a:r>
            <a:r>
              <a:rPr lang="en-US" sz="3200" dirty="0" err="1"/>
              <a:t>và</a:t>
            </a:r>
            <a:r>
              <a:rPr lang="en-US" sz="3200" dirty="0"/>
              <a:t> </a:t>
            </a:r>
            <a:r>
              <a:rPr lang="en-US" sz="3200" dirty="0" err="1"/>
              <a:t>một</a:t>
            </a:r>
            <a:r>
              <a:rPr lang="en-US" sz="3200" dirty="0"/>
              <a:t> </a:t>
            </a:r>
            <a:r>
              <a:rPr lang="en-US" sz="3200" dirty="0" err="1"/>
              <a:t>số</a:t>
            </a:r>
            <a:r>
              <a:rPr lang="en-US" sz="3200" dirty="0"/>
              <a:t> command line </a:t>
            </a:r>
            <a:r>
              <a:rPr lang="en-US" sz="3200" dirty="0" err="1"/>
              <a:t>cơ</a:t>
            </a:r>
            <a:r>
              <a:rPr lang="en-US" sz="3200" dirty="0"/>
              <a:t> </a:t>
            </a:r>
            <a:r>
              <a:rPr lang="en-US" sz="3200" dirty="0" err="1"/>
              <a:t>bản</a:t>
            </a:r>
            <a:r>
              <a:rPr lang="en-US" sz="3200" dirty="0"/>
              <a:t>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33A334-B2CA-043D-152D-CE45E18CF7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sz="1800" dirty="0"/>
              <a:t>Ở </a:t>
            </a:r>
            <a:r>
              <a:rPr lang="en-US" sz="1800" dirty="0" err="1"/>
              <a:t>trên</a:t>
            </a:r>
            <a:r>
              <a:rPr lang="en-US" sz="1800" dirty="0"/>
              <a:t> </a:t>
            </a:r>
            <a:r>
              <a:rPr lang="en-US" sz="1800" dirty="0" err="1"/>
              <a:t>hệ</a:t>
            </a:r>
            <a:r>
              <a:rPr lang="en-US" sz="1800" dirty="0"/>
              <a:t> </a:t>
            </a:r>
            <a:r>
              <a:rPr lang="en-US" sz="1800" dirty="0" err="1"/>
              <a:t>điều</a:t>
            </a:r>
            <a:r>
              <a:rPr lang="en-US" sz="1800" dirty="0"/>
              <a:t> </a:t>
            </a:r>
            <a:r>
              <a:rPr lang="en-US" sz="1800" dirty="0" err="1"/>
              <a:t>hành</a:t>
            </a:r>
            <a:r>
              <a:rPr lang="en-US" sz="1800" dirty="0"/>
              <a:t> </a:t>
            </a:r>
            <a:r>
              <a:rPr lang="en-US" sz="1800" dirty="0" err="1"/>
              <a:t>hiện</a:t>
            </a:r>
            <a:r>
              <a:rPr lang="en-US" sz="1800" dirty="0"/>
              <a:t> nay, </a:t>
            </a:r>
            <a:r>
              <a:rPr lang="en-US" sz="1800" dirty="0" err="1"/>
              <a:t>đều</a:t>
            </a:r>
            <a:r>
              <a:rPr lang="en-US" sz="1800" dirty="0"/>
              <a:t> </a:t>
            </a:r>
            <a:r>
              <a:rPr lang="en-US" sz="1800" dirty="0" err="1"/>
              <a:t>đang</a:t>
            </a:r>
            <a:r>
              <a:rPr lang="en-US" sz="1800" dirty="0"/>
              <a:t> </a:t>
            </a:r>
            <a:r>
              <a:rPr lang="en-US" sz="1800" dirty="0" err="1"/>
              <a:t>sử</a:t>
            </a:r>
            <a:r>
              <a:rPr lang="en-US" sz="1800" dirty="0"/>
              <a:t> </a:t>
            </a:r>
            <a:r>
              <a:rPr lang="en-US" sz="1800" dirty="0" err="1"/>
              <a:t>dụn</a:t>
            </a:r>
            <a:r>
              <a:rPr lang="en-US" sz="1800" dirty="0"/>
              <a:t> GUI (Graphical User Interface) </a:t>
            </a:r>
            <a:r>
              <a:rPr lang="en-US" sz="1800" dirty="0" err="1"/>
              <a:t>là</a:t>
            </a:r>
            <a:r>
              <a:rPr lang="en-US" sz="1800" dirty="0"/>
              <a:t> </a:t>
            </a:r>
            <a:r>
              <a:rPr lang="en-US" sz="1800" dirty="0" err="1"/>
              <a:t>giao</a:t>
            </a:r>
            <a:r>
              <a:rPr lang="en-US" sz="1800" dirty="0"/>
              <a:t> </a:t>
            </a:r>
            <a:r>
              <a:rPr lang="en-US" sz="1800" dirty="0" err="1"/>
              <a:t>diện</a:t>
            </a:r>
            <a:r>
              <a:rPr lang="en-US" sz="1800" dirty="0"/>
              <a:t> </a:t>
            </a:r>
            <a:r>
              <a:rPr lang="en-US" sz="1800" dirty="0" err="1"/>
              <a:t>sử</a:t>
            </a:r>
            <a:r>
              <a:rPr lang="en-US" sz="1800" dirty="0"/>
              <a:t> </a:t>
            </a:r>
            <a:r>
              <a:rPr lang="en-US" sz="1800" dirty="0" err="1"/>
              <a:t>dụng</a:t>
            </a:r>
            <a:r>
              <a:rPr lang="en-US" sz="1800" dirty="0"/>
              <a:t> ở </a:t>
            </a:r>
            <a:r>
              <a:rPr lang="en-US" sz="1800" dirty="0" err="1"/>
              <a:t>dạng</a:t>
            </a:r>
            <a:r>
              <a:rPr lang="en-US" sz="1800" dirty="0"/>
              <a:t> </a:t>
            </a:r>
            <a:r>
              <a:rPr lang="en-US" sz="1800" dirty="0" err="1"/>
              <a:t>đồ</a:t>
            </a:r>
            <a:r>
              <a:rPr lang="en-US" sz="1800" dirty="0"/>
              <a:t> </a:t>
            </a:r>
            <a:r>
              <a:rPr lang="en-US" sz="1800" dirty="0" err="1"/>
              <a:t>họa</a:t>
            </a:r>
            <a:r>
              <a:rPr lang="en-US" sz="1800" dirty="0"/>
              <a:t> </a:t>
            </a:r>
            <a:r>
              <a:rPr lang="en-US" sz="1800" dirty="0" err="1"/>
              <a:t>để</a:t>
            </a:r>
            <a:r>
              <a:rPr lang="en-US" sz="1800" dirty="0"/>
              <a:t> </a:t>
            </a:r>
            <a:r>
              <a:rPr lang="en-US" sz="1800" dirty="0" err="1"/>
              <a:t>tương</a:t>
            </a:r>
            <a:r>
              <a:rPr lang="en-US" sz="1800" dirty="0"/>
              <a:t> </a:t>
            </a:r>
            <a:r>
              <a:rPr lang="en-US" sz="1800" dirty="0" err="1"/>
              <a:t>tác</a:t>
            </a:r>
            <a:r>
              <a:rPr lang="en-US" sz="1800" dirty="0"/>
              <a:t> </a:t>
            </a:r>
            <a:r>
              <a:rPr lang="en-US" sz="1800" dirty="0" err="1"/>
              <a:t>với</a:t>
            </a:r>
            <a:r>
              <a:rPr lang="en-US" sz="1800" dirty="0"/>
              <a:t> </a:t>
            </a:r>
            <a:r>
              <a:rPr lang="en-US" sz="1800" dirty="0" err="1"/>
              <a:t>máy</a:t>
            </a:r>
            <a:r>
              <a:rPr lang="en-US" sz="1800" dirty="0"/>
              <a:t> </a:t>
            </a:r>
            <a:r>
              <a:rPr lang="en-US" sz="1800" dirty="0" err="1"/>
              <a:t>tính</a:t>
            </a:r>
            <a:r>
              <a:rPr lang="en-US" sz="1800" dirty="0"/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489600-9571-D521-8387-81FC4020CBD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6612" y="2751612"/>
            <a:ext cx="5235666" cy="3487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8282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A6B9E8-E9AC-8E1D-F252-EC57E1F07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+mn-lt"/>
              </a:rPr>
              <a:t>1. </a:t>
            </a:r>
            <a:r>
              <a:rPr lang="en-US" sz="3200" dirty="0" err="1">
                <a:latin typeface="+mn-lt"/>
              </a:rPr>
              <a:t>Hệ</a:t>
            </a:r>
            <a:r>
              <a:rPr lang="en-US" sz="3200" dirty="0">
                <a:latin typeface="+mn-lt"/>
              </a:rPr>
              <a:t> </a:t>
            </a:r>
            <a:r>
              <a:rPr lang="en-US" sz="3200" dirty="0" err="1">
                <a:latin typeface="+mn-lt"/>
              </a:rPr>
              <a:t>điều</a:t>
            </a:r>
            <a:r>
              <a:rPr lang="en-US" sz="3200" dirty="0">
                <a:latin typeface="+mn-lt"/>
              </a:rPr>
              <a:t> </a:t>
            </a:r>
            <a:r>
              <a:rPr lang="en-US" sz="3200" dirty="0" err="1">
                <a:latin typeface="+mn-lt"/>
              </a:rPr>
              <a:t>hành</a:t>
            </a:r>
            <a:r>
              <a:rPr lang="en-US" sz="3200" dirty="0">
                <a:latin typeface="+mn-lt"/>
              </a:rPr>
              <a:t> </a:t>
            </a:r>
            <a:r>
              <a:rPr lang="en-US" sz="3200" dirty="0" err="1">
                <a:latin typeface="+mn-lt"/>
              </a:rPr>
              <a:t>là</a:t>
            </a:r>
            <a:r>
              <a:rPr lang="en-US" sz="3200" dirty="0">
                <a:latin typeface="+mn-lt"/>
              </a:rPr>
              <a:t> </a:t>
            </a:r>
            <a:r>
              <a:rPr lang="en-US" sz="3200" dirty="0" err="1">
                <a:latin typeface="+mn-lt"/>
              </a:rPr>
              <a:t>gì</a:t>
            </a:r>
            <a:r>
              <a:rPr lang="en-US" sz="3200" dirty="0">
                <a:latin typeface="+mn-lt"/>
              </a:rPr>
              <a:t> ?</a:t>
            </a:r>
            <a:endParaRPr lang="en-US" sz="3200" dirty="0"/>
          </a:p>
        </p:txBody>
      </p:sp>
      <p:pic>
        <p:nvPicPr>
          <p:cNvPr id="4" name="Content Placeholder 8">
            <a:extLst>
              <a:ext uri="{FF2B5EF4-FFF2-40B4-BE49-F238E27FC236}">
                <a16:creationId xmlns:a16="http://schemas.microsoft.com/office/drawing/2014/main" id="{9172B3B0-9F1E-160F-4CF3-03DE9ED12A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629" y="1855433"/>
            <a:ext cx="3884907" cy="3481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F65FB47-2F76-54B9-5052-6B9AA83515F6}"/>
              </a:ext>
            </a:extLst>
          </p:cNvPr>
          <p:cNvSpPr txBox="1"/>
          <p:nvPr/>
        </p:nvSpPr>
        <p:spPr>
          <a:xfrm>
            <a:off x="4431622" y="1797784"/>
            <a:ext cx="43087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US" dirty="0" err="1">
                <a:latin typeface="+mj-lt"/>
              </a:rPr>
              <a:t>Là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một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phần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mềm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hệ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thống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quản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lý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phần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cứng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của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máy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tính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và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cung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cấp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dịch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vụ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chung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cho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các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chương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trình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máy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tính</a:t>
            </a:r>
            <a:r>
              <a:rPr lang="en-US" dirty="0">
                <a:latin typeface="+mj-lt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32A746-7BD0-747A-5A58-DB1E7714249A}"/>
              </a:ext>
            </a:extLst>
          </p:cNvPr>
          <p:cNvSpPr txBox="1"/>
          <p:nvPr/>
        </p:nvSpPr>
        <p:spPr>
          <a:xfrm>
            <a:off x="4431622" y="3429000"/>
            <a:ext cx="41683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US" dirty="0" err="1">
                <a:latin typeface="+mj-lt"/>
              </a:rPr>
              <a:t>Hệ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điều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hành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có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chức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năng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làm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tầng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trung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gian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giúp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người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dùng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giao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tiếp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với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phần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cứng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một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cách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dễ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dàng</a:t>
            </a:r>
            <a:r>
              <a:rPr lang="en-US" dirty="0">
                <a:latin typeface="+mj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1904820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56666F-F1FB-CF13-95B6-1BB813A2D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5. CLI (Command Line Interface) </a:t>
            </a:r>
            <a:r>
              <a:rPr lang="en-US" sz="3200" dirty="0" err="1"/>
              <a:t>và</a:t>
            </a:r>
            <a:r>
              <a:rPr lang="en-US" sz="3200" dirty="0"/>
              <a:t> </a:t>
            </a:r>
            <a:r>
              <a:rPr lang="en-US" sz="3200" dirty="0" err="1"/>
              <a:t>một</a:t>
            </a:r>
            <a:r>
              <a:rPr lang="en-US" sz="3200" dirty="0"/>
              <a:t> </a:t>
            </a:r>
            <a:r>
              <a:rPr lang="en-US" sz="3200" dirty="0" err="1"/>
              <a:t>số</a:t>
            </a:r>
            <a:r>
              <a:rPr lang="en-US" sz="3200" dirty="0"/>
              <a:t> command line </a:t>
            </a:r>
            <a:r>
              <a:rPr lang="en-US" sz="3200" dirty="0" err="1"/>
              <a:t>cơ</a:t>
            </a:r>
            <a:r>
              <a:rPr lang="en-US" sz="3200" dirty="0"/>
              <a:t> </a:t>
            </a:r>
            <a:r>
              <a:rPr lang="en-US" sz="3200" dirty="0" err="1"/>
              <a:t>bản</a:t>
            </a:r>
            <a:r>
              <a:rPr lang="en-US" sz="3200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C59D10-43C7-7993-DA8B-3716DDD74D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sz="1800" dirty="0"/>
              <a:t>Command Line Interface</a:t>
            </a:r>
          </a:p>
          <a:p>
            <a:pPr marL="0" indent="0" algn="just">
              <a:buNone/>
            </a:pPr>
            <a:r>
              <a:rPr lang="en-US" sz="1800" dirty="0"/>
              <a:t>CLI </a:t>
            </a:r>
            <a:r>
              <a:rPr lang="en-US" sz="1800" dirty="0" err="1"/>
              <a:t>là</a:t>
            </a:r>
            <a:r>
              <a:rPr lang="en-US" sz="1800" dirty="0"/>
              <a:t> </a:t>
            </a:r>
            <a:r>
              <a:rPr lang="en-US" sz="1800" dirty="0" err="1"/>
              <a:t>giao</a:t>
            </a:r>
            <a:r>
              <a:rPr lang="en-US" sz="1800" dirty="0"/>
              <a:t> </a:t>
            </a:r>
            <a:r>
              <a:rPr lang="en-US" sz="1800" dirty="0" err="1"/>
              <a:t>diện</a:t>
            </a:r>
            <a:r>
              <a:rPr lang="en-US" sz="1800" dirty="0"/>
              <a:t> </a:t>
            </a:r>
            <a:r>
              <a:rPr lang="en-US" sz="1800" dirty="0" err="1"/>
              <a:t>dòng</a:t>
            </a:r>
            <a:r>
              <a:rPr lang="en-US" sz="1800" dirty="0"/>
              <a:t> </a:t>
            </a:r>
            <a:r>
              <a:rPr lang="en-US" sz="1800" dirty="0" err="1"/>
              <a:t>lệnh</a:t>
            </a:r>
            <a:r>
              <a:rPr lang="en-US" sz="1800" dirty="0"/>
              <a:t> </a:t>
            </a:r>
            <a:r>
              <a:rPr lang="en-US" sz="1800" dirty="0" err="1"/>
              <a:t>và</a:t>
            </a:r>
            <a:r>
              <a:rPr lang="en-US" sz="1800" dirty="0"/>
              <a:t> </a:t>
            </a:r>
            <a:r>
              <a:rPr lang="en-US" sz="1800" dirty="0" err="1"/>
              <a:t>nó</a:t>
            </a:r>
            <a:r>
              <a:rPr lang="en-US" sz="1800" dirty="0"/>
              <a:t> </a:t>
            </a:r>
            <a:r>
              <a:rPr lang="en-US" sz="1800" dirty="0" err="1"/>
              <a:t>phương</a:t>
            </a:r>
            <a:r>
              <a:rPr lang="en-US" sz="1800" dirty="0"/>
              <a:t> </a:t>
            </a:r>
            <a:r>
              <a:rPr lang="en-US" sz="1800" dirty="0" err="1"/>
              <a:t>tiện</a:t>
            </a:r>
            <a:r>
              <a:rPr lang="en-US" sz="1800" dirty="0"/>
              <a:t> </a:t>
            </a:r>
            <a:r>
              <a:rPr lang="en-US" sz="1800" dirty="0" err="1"/>
              <a:t>tương</a:t>
            </a:r>
            <a:r>
              <a:rPr lang="en-US" sz="1800" dirty="0"/>
              <a:t> </a:t>
            </a:r>
            <a:r>
              <a:rPr lang="en-US" sz="1800" dirty="0" err="1"/>
              <a:t>tác</a:t>
            </a:r>
            <a:r>
              <a:rPr lang="en-US" sz="1800" dirty="0"/>
              <a:t> </a:t>
            </a:r>
            <a:r>
              <a:rPr lang="en-US" sz="1800" dirty="0" err="1"/>
              <a:t>giữa</a:t>
            </a:r>
            <a:r>
              <a:rPr lang="en-US" sz="1800" dirty="0"/>
              <a:t> user </a:t>
            </a:r>
            <a:r>
              <a:rPr lang="en-US" sz="1800" dirty="0" err="1"/>
              <a:t>và</a:t>
            </a:r>
            <a:r>
              <a:rPr lang="en-US" sz="1800" dirty="0"/>
              <a:t> </a:t>
            </a:r>
            <a:r>
              <a:rPr lang="en-US" sz="1800" dirty="0" err="1"/>
              <a:t>chương</a:t>
            </a:r>
            <a:r>
              <a:rPr lang="en-US" sz="1800" dirty="0"/>
              <a:t> </a:t>
            </a:r>
            <a:r>
              <a:rPr lang="en-US" sz="1800" dirty="0" err="1"/>
              <a:t>trình</a:t>
            </a:r>
            <a:r>
              <a:rPr lang="en-US" sz="1800" dirty="0"/>
              <a:t> </a:t>
            </a:r>
            <a:r>
              <a:rPr lang="en-US" sz="1800" dirty="0" err="1"/>
              <a:t>máy</a:t>
            </a:r>
            <a:r>
              <a:rPr lang="en-US" sz="1800" dirty="0"/>
              <a:t> </a:t>
            </a:r>
            <a:r>
              <a:rPr lang="en-US" sz="1800" dirty="0" err="1"/>
              <a:t>tính</a:t>
            </a:r>
            <a:r>
              <a:rPr lang="en-US" sz="1800" dirty="0"/>
              <a:t> </a:t>
            </a:r>
            <a:r>
              <a:rPr lang="en-US" sz="1800" dirty="0" err="1"/>
              <a:t>bằng</a:t>
            </a:r>
            <a:r>
              <a:rPr lang="en-US" sz="1800" dirty="0"/>
              <a:t> </a:t>
            </a:r>
            <a:r>
              <a:rPr lang="en-US" sz="1800" dirty="0" err="1"/>
              <a:t>cách</a:t>
            </a:r>
            <a:r>
              <a:rPr lang="en-US" sz="1800" dirty="0"/>
              <a:t> </a:t>
            </a:r>
            <a:r>
              <a:rPr lang="en-US" sz="1800" dirty="0" err="1"/>
              <a:t>nhập</a:t>
            </a:r>
            <a:r>
              <a:rPr lang="en-US" sz="1800" dirty="0"/>
              <a:t> </a:t>
            </a:r>
            <a:r>
              <a:rPr lang="en-US" sz="1800" dirty="0" err="1"/>
              <a:t>các</a:t>
            </a:r>
            <a:r>
              <a:rPr lang="en-US" sz="1800" dirty="0"/>
              <a:t> </a:t>
            </a:r>
            <a:r>
              <a:rPr lang="en-US" sz="1800" dirty="0" err="1"/>
              <a:t>lệnh</a:t>
            </a:r>
            <a:r>
              <a:rPr lang="en-US" sz="1800" dirty="0"/>
              <a:t> </a:t>
            </a:r>
            <a:r>
              <a:rPr lang="en-US" sz="1800" dirty="0" err="1"/>
              <a:t>dưới</a:t>
            </a:r>
            <a:r>
              <a:rPr lang="en-US" sz="1800" dirty="0"/>
              <a:t> </a:t>
            </a:r>
            <a:r>
              <a:rPr lang="en-US" sz="1800" dirty="0" err="1"/>
              <a:t>dạng</a:t>
            </a:r>
            <a:r>
              <a:rPr lang="en-US" sz="1800" dirty="0"/>
              <a:t> </a:t>
            </a:r>
            <a:r>
              <a:rPr lang="en-US" sz="1800" dirty="0" err="1"/>
              <a:t>văn</a:t>
            </a:r>
            <a:r>
              <a:rPr lang="en-US" sz="1800" dirty="0"/>
              <a:t> </a:t>
            </a:r>
            <a:r>
              <a:rPr lang="en-US" sz="1800" dirty="0" err="1"/>
              <a:t>bản</a:t>
            </a:r>
            <a:r>
              <a:rPr lang="en-US" sz="1800" dirty="0"/>
              <a:t> </a:t>
            </a:r>
            <a:r>
              <a:rPr lang="en-US" sz="1800" dirty="0" err="1"/>
              <a:t>vào</a:t>
            </a:r>
            <a:r>
              <a:rPr lang="en-US" sz="1800" dirty="0"/>
              <a:t> console.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C933C4-C162-5D33-2701-94CE2CF314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9680" y="3288084"/>
            <a:ext cx="5229225" cy="3057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33214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E3E37-2086-80F6-4189-8541D3BDA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5. CLI (Command Line Interface) </a:t>
            </a:r>
            <a:r>
              <a:rPr lang="en-US" sz="3200" dirty="0" err="1"/>
              <a:t>và</a:t>
            </a:r>
            <a:r>
              <a:rPr lang="en-US" sz="3200" dirty="0"/>
              <a:t> </a:t>
            </a:r>
            <a:r>
              <a:rPr lang="en-US" sz="3200" dirty="0" err="1"/>
              <a:t>một</a:t>
            </a:r>
            <a:r>
              <a:rPr lang="en-US" sz="3200" dirty="0"/>
              <a:t> </a:t>
            </a:r>
            <a:r>
              <a:rPr lang="en-US" sz="3200" dirty="0" err="1"/>
              <a:t>số</a:t>
            </a:r>
            <a:r>
              <a:rPr lang="en-US" sz="3200" dirty="0"/>
              <a:t> command line </a:t>
            </a:r>
            <a:r>
              <a:rPr lang="en-US" sz="3200" dirty="0" err="1"/>
              <a:t>cơ</a:t>
            </a:r>
            <a:r>
              <a:rPr lang="en-US" sz="3200" dirty="0"/>
              <a:t> </a:t>
            </a:r>
            <a:r>
              <a:rPr lang="en-US" sz="3200" dirty="0" err="1"/>
              <a:t>bản</a:t>
            </a:r>
            <a:r>
              <a:rPr lang="en-US" sz="3200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75B563-DD2A-CAC7-2A64-3D61B7B307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/>
              <a:t>Trong </a:t>
            </a:r>
            <a:r>
              <a:rPr lang="en-US" sz="1800" dirty="0" err="1"/>
              <a:t>các</a:t>
            </a:r>
            <a:r>
              <a:rPr lang="en-US" sz="1800" dirty="0"/>
              <a:t> </a:t>
            </a:r>
            <a:r>
              <a:rPr lang="en-US" sz="1800" dirty="0" err="1"/>
              <a:t>phiên</a:t>
            </a:r>
            <a:r>
              <a:rPr lang="en-US" sz="1800" dirty="0"/>
              <a:t> </a:t>
            </a:r>
            <a:r>
              <a:rPr lang="en-US" sz="1800" dirty="0" err="1"/>
              <a:t>bản</a:t>
            </a:r>
            <a:r>
              <a:rPr lang="en-US" sz="1800" dirty="0"/>
              <a:t> </a:t>
            </a:r>
            <a:r>
              <a:rPr lang="en-US" sz="1800" dirty="0" err="1"/>
              <a:t>của</a:t>
            </a:r>
            <a:r>
              <a:rPr lang="en-US" sz="1800" dirty="0"/>
              <a:t> Linux, CLI </a:t>
            </a:r>
            <a:r>
              <a:rPr lang="en-US" sz="1800" dirty="0" err="1"/>
              <a:t>là</a:t>
            </a:r>
            <a:r>
              <a:rPr lang="en-US" sz="1800" dirty="0"/>
              <a:t> </a:t>
            </a:r>
            <a:r>
              <a:rPr lang="en-US" sz="1800" dirty="0" err="1"/>
              <a:t>công</a:t>
            </a:r>
            <a:r>
              <a:rPr lang="en-US" sz="1800" dirty="0"/>
              <a:t> </a:t>
            </a:r>
            <a:r>
              <a:rPr lang="en-US" sz="1800" dirty="0" err="1"/>
              <a:t>cụ</a:t>
            </a:r>
            <a:r>
              <a:rPr lang="en-US" sz="1800" dirty="0"/>
              <a:t> </a:t>
            </a:r>
            <a:r>
              <a:rPr lang="en-US" sz="1800" dirty="0" err="1"/>
              <a:t>chính</a:t>
            </a:r>
            <a:r>
              <a:rPr lang="en-US" sz="1800" dirty="0"/>
              <a:t> </a:t>
            </a:r>
            <a:r>
              <a:rPr lang="en-US" sz="1800" dirty="0" err="1"/>
              <a:t>được</a:t>
            </a:r>
            <a:r>
              <a:rPr lang="en-US" sz="1800" dirty="0"/>
              <a:t> </a:t>
            </a:r>
            <a:r>
              <a:rPr lang="en-US" sz="1800" dirty="0" err="1"/>
              <a:t>sử</a:t>
            </a:r>
            <a:r>
              <a:rPr lang="en-US" sz="1800" dirty="0"/>
              <a:t> </a:t>
            </a:r>
            <a:r>
              <a:rPr lang="en-US" sz="1800" dirty="0" err="1"/>
              <a:t>dụng</a:t>
            </a:r>
            <a:r>
              <a:rPr lang="en-US" sz="1800" dirty="0"/>
              <a:t> </a:t>
            </a:r>
            <a:r>
              <a:rPr lang="en-US" sz="1800" dirty="0" err="1"/>
              <a:t>để</a:t>
            </a:r>
            <a:r>
              <a:rPr lang="en-US" sz="1800" dirty="0"/>
              <a:t> </a:t>
            </a:r>
            <a:r>
              <a:rPr lang="en-US" sz="1800" dirty="0" err="1"/>
              <a:t>làm</a:t>
            </a:r>
            <a:r>
              <a:rPr lang="en-US" sz="1800" dirty="0"/>
              <a:t> </a:t>
            </a:r>
            <a:r>
              <a:rPr lang="en-US" sz="1800" dirty="0" err="1"/>
              <a:t>việc</a:t>
            </a:r>
            <a:r>
              <a:rPr lang="en-US" sz="1800" dirty="0"/>
              <a:t> </a:t>
            </a:r>
            <a:r>
              <a:rPr lang="en-US" sz="1800" dirty="0" err="1"/>
              <a:t>nhiều</a:t>
            </a:r>
            <a:r>
              <a:rPr lang="en-US" sz="1800" dirty="0"/>
              <a:t> </a:t>
            </a:r>
            <a:r>
              <a:rPr lang="en-US" sz="1800" dirty="0" err="1"/>
              <a:t>hơn</a:t>
            </a:r>
            <a:r>
              <a:rPr lang="en-US" sz="1800" dirty="0"/>
              <a:t> </a:t>
            </a:r>
            <a:r>
              <a:rPr lang="en-US" sz="1800" dirty="0" err="1"/>
              <a:t>sơ</a:t>
            </a:r>
            <a:r>
              <a:rPr lang="en-US" sz="1800" dirty="0"/>
              <a:t> </a:t>
            </a:r>
            <a:r>
              <a:rPr lang="en-US" sz="1800" dirty="0" err="1"/>
              <a:t>với</a:t>
            </a:r>
            <a:r>
              <a:rPr lang="en-US" sz="1800" dirty="0"/>
              <a:t> GUI.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4" descr="Why Do So Many Linux Users Prefer the Command Line to a GUI?">
            <a:extLst>
              <a:ext uri="{FF2B5EF4-FFF2-40B4-BE49-F238E27FC236}">
                <a16:creationId xmlns:a16="http://schemas.microsoft.com/office/drawing/2014/main" id="{2F7D4B0C-2FA2-DD42-20C3-018AFDA01D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1548" y="2764905"/>
            <a:ext cx="5787761" cy="3014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311496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E3E37-2086-80F6-4189-8541D3BDA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5. CLI (Command Line Interface) </a:t>
            </a:r>
            <a:r>
              <a:rPr lang="en-US" sz="3200" dirty="0" err="1"/>
              <a:t>và</a:t>
            </a:r>
            <a:r>
              <a:rPr lang="en-US" sz="3200" dirty="0"/>
              <a:t> </a:t>
            </a:r>
            <a:r>
              <a:rPr lang="en-US" sz="3200" dirty="0" err="1"/>
              <a:t>một</a:t>
            </a:r>
            <a:r>
              <a:rPr lang="en-US" sz="3200" dirty="0"/>
              <a:t> </a:t>
            </a:r>
            <a:r>
              <a:rPr lang="en-US" sz="3200" dirty="0" err="1"/>
              <a:t>số</a:t>
            </a:r>
            <a:r>
              <a:rPr lang="en-US" sz="3200" dirty="0"/>
              <a:t> command line </a:t>
            </a:r>
            <a:r>
              <a:rPr lang="en-US" sz="3200" dirty="0" err="1"/>
              <a:t>cơ</a:t>
            </a:r>
            <a:r>
              <a:rPr lang="en-US" sz="3200" dirty="0"/>
              <a:t> </a:t>
            </a:r>
            <a:r>
              <a:rPr lang="en-US" sz="3200" dirty="0" err="1"/>
              <a:t>bản</a:t>
            </a:r>
            <a:r>
              <a:rPr lang="en-US" sz="3200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75B563-DD2A-CAC7-2A64-3D61B7B307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41831"/>
            <a:ext cx="7886700" cy="4351338"/>
          </a:xfrm>
        </p:spPr>
        <p:txBody>
          <a:bodyPr/>
          <a:lstStyle/>
          <a:p>
            <a:r>
              <a:rPr lang="en-US" sz="1800" dirty="0" err="1"/>
              <a:t>Lợi</a:t>
            </a:r>
            <a:r>
              <a:rPr lang="en-US" sz="1800" dirty="0"/>
              <a:t> </a:t>
            </a:r>
            <a:r>
              <a:rPr lang="en-US" sz="1800" dirty="0" err="1"/>
              <a:t>ích</a:t>
            </a:r>
            <a:r>
              <a:rPr lang="en-US" sz="1800" dirty="0"/>
              <a:t> </a:t>
            </a:r>
            <a:r>
              <a:rPr lang="en-US" sz="1800" dirty="0" err="1"/>
              <a:t>của</a:t>
            </a:r>
            <a:r>
              <a:rPr lang="en-US" sz="1800" dirty="0"/>
              <a:t> </a:t>
            </a:r>
            <a:r>
              <a:rPr lang="en-US" sz="1800" dirty="0" err="1"/>
              <a:t>việc</a:t>
            </a:r>
            <a:r>
              <a:rPr lang="en-US" sz="1800" dirty="0"/>
              <a:t> </a:t>
            </a:r>
            <a:r>
              <a:rPr lang="en-US" sz="1800" dirty="0" err="1"/>
              <a:t>sử</a:t>
            </a:r>
            <a:r>
              <a:rPr lang="en-US" sz="1800" dirty="0"/>
              <a:t> </a:t>
            </a:r>
            <a:r>
              <a:rPr lang="en-US" sz="1800" dirty="0" err="1"/>
              <a:t>dụng</a:t>
            </a:r>
            <a:r>
              <a:rPr lang="en-US" sz="1800" dirty="0"/>
              <a:t> GLI: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1800" dirty="0"/>
              <a:t> </a:t>
            </a:r>
            <a:r>
              <a:rPr lang="en-US" sz="1800" dirty="0" err="1"/>
              <a:t>Tốc</a:t>
            </a:r>
            <a:r>
              <a:rPr lang="en-US" sz="1800" dirty="0"/>
              <a:t> </a:t>
            </a:r>
            <a:r>
              <a:rPr lang="en-US" sz="1800" dirty="0" err="1"/>
              <a:t>độ</a:t>
            </a:r>
            <a:r>
              <a:rPr lang="en-US" sz="1800" dirty="0"/>
              <a:t> </a:t>
            </a:r>
            <a:r>
              <a:rPr lang="en-US" sz="1800" dirty="0" err="1"/>
              <a:t>thao</a:t>
            </a:r>
            <a:r>
              <a:rPr lang="en-US" sz="1800" dirty="0"/>
              <a:t> </a:t>
            </a:r>
            <a:r>
              <a:rPr lang="en-US" sz="1800" dirty="0" err="1"/>
              <a:t>tác</a:t>
            </a:r>
            <a:r>
              <a:rPr lang="en-US" sz="1800" dirty="0"/>
              <a:t> </a:t>
            </a:r>
            <a:r>
              <a:rPr lang="en-US" sz="1800" dirty="0" err="1"/>
              <a:t>nhanh</a:t>
            </a:r>
            <a:r>
              <a:rPr lang="en-US" sz="1800" dirty="0"/>
              <a:t> </a:t>
            </a:r>
            <a:r>
              <a:rPr lang="en-US" sz="1800" dirty="0" err="1"/>
              <a:t>hơn</a:t>
            </a:r>
            <a:r>
              <a:rPr lang="en-US" sz="1800" dirty="0"/>
              <a:t>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1800" dirty="0"/>
              <a:t> </a:t>
            </a:r>
            <a:r>
              <a:rPr lang="en-US" sz="1800" dirty="0" err="1"/>
              <a:t>Tốn</a:t>
            </a:r>
            <a:r>
              <a:rPr lang="en-US" sz="1800" dirty="0"/>
              <a:t> </a:t>
            </a:r>
            <a:r>
              <a:rPr lang="en-US" sz="1800" dirty="0" err="1"/>
              <a:t>ít</a:t>
            </a:r>
            <a:r>
              <a:rPr lang="en-US" sz="1800" dirty="0"/>
              <a:t> </a:t>
            </a:r>
            <a:r>
              <a:rPr lang="en-US" sz="1800" dirty="0" err="1"/>
              <a:t>không</a:t>
            </a:r>
            <a:r>
              <a:rPr lang="en-US" sz="1800" dirty="0"/>
              <a:t> </a:t>
            </a:r>
            <a:r>
              <a:rPr lang="en-US" sz="1800" dirty="0" err="1"/>
              <a:t>gian</a:t>
            </a:r>
            <a:r>
              <a:rPr lang="en-US" sz="1800" dirty="0"/>
              <a:t> </a:t>
            </a:r>
            <a:r>
              <a:rPr lang="en-US" sz="1800" dirty="0" err="1"/>
              <a:t>bộ</a:t>
            </a:r>
            <a:r>
              <a:rPr lang="en-US" sz="1800" dirty="0"/>
              <a:t> </a:t>
            </a:r>
            <a:r>
              <a:rPr lang="en-US" sz="1800" dirty="0" err="1"/>
              <a:t>nhớ</a:t>
            </a:r>
            <a:r>
              <a:rPr lang="en-US" sz="1800" dirty="0"/>
              <a:t> </a:t>
            </a:r>
            <a:r>
              <a:rPr lang="en-US" sz="1800" dirty="0" err="1"/>
              <a:t>hơn</a:t>
            </a:r>
            <a:r>
              <a:rPr lang="en-US" sz="1800" dirty="0"/>
              <a:t> so </a:t>
            </a:r>
            <a:r>
              <a:rPr lang="en-US" sz="1800" dirty="0" err="1"/>
              <a:t>với</a:t>
            </a:r>
            <a:r>
              <a:rPr lang="en-US" sz="1800" dirty="0"/>
              <a:t> GUI.</a:t>
            </a:r>
          </a:p>
          <a:p>
            <a:pPr marL="0" indent="0">
              <a:buNone/>
            </a:pPr>
            <a:endParaRPr lang="en-US" sz="1800" dirty="0"/>
          </a:p>
          <a:p>
            <a:r>
              <a:rPr lang="en-US" sz="1800" dirty="0" err="1"/>
              <a:t>Ngoài</a:t>
            </a:r>
            <a:r>
              <a:rPr lang="en-US" sz="1800" dirty="0"/>
              <a:t> </a:t>
            </a:r>
            <a:r>
              <a:rPr lang="en-US" sz="1800" dirty="0" err="1"/>
              <a:t>ra</a:t>
            </a:r>
            <a:r>
              <a:rPr lang="en-US" sz="1800" dirty="0"/>
              <a:t> ở </a:t>
            </a:r>
            <a:r>
              <a:rPr lang="en-US" sz="1800" dirty="0" err="1"/>
              <a:t>các</a:t>
            </a:r>
            <a:r>
              <a:rPr lang="en-US" sz="1800" dirty="0"/>
              <a:t> </a:t>
            </a:r>
            <a:r>
              <a:rPr lang="en-US" sz="1800" dirty="0" err="1"/>
              <a:t>phiên</a:t>
            </a:r>
            <a:r>
              <a:rPr lang="en-US" sz="1800" dirty="0"/>
              <a:t> </a:t>
            </a:r>
            <a:r>
              <a:rPr lang="en-US" sz="1800" dirty="0" err="1"/>
              <a:t>bản</a:t>
            </a:r>
            <a:r>
              <a:rPr lang="en-US" sz="1800" dirty="0"/>
              <a:t> Linux Server </a:t>
            </a:r>
            <a:r>
              <a:rPr lang="en-US" sz="1800" dirty="0" err="1"/>
              <a:t>và</a:t>
            </a:r>
            <a:r>
              <a:rPr lang="en-US" sz="1800" dirty="0"/>
              <a:t> </a:t>
            </a:r>
            <a:r>
              <a:rPr lang="en-US" sz="1800" dirty="0" err="1"/>
              <a:t>các</a:t>
            </a:r>
            <a:r>
              <a:rPr lang="en-US" sz="1800" dirty="0"/>
              <a:t> </a:t>
            </a:r>
            <a:r>
              <a:rPr lang="en-US" sz="1800" dirty="0" err="1"/>
              <a:t>máy</a:t>
            </a:r>
            <a:r>
              <a:rPr lang="en-US" sz="1800" dirty="0"/>
              <a:t> </a:t>
            </a:r>
            <a:r>
              <a:rPr lang="en-US" sz="1800" dirty="0" err="1"/>
              <a:t>tính</a:t>
            </a:r>
            <a:r>
              <a:rPr lang="en-US" sz="1800" dirty="0"/>
              <a:t> </a:t>
            </a:r>
            <a:r>
              <a:rPr lang="en-US" sz="1800" dirty="0" err="1"/>
              <a:t>nhúng</a:t>
            </a:r>
            <a:r>
              <a:rPr lang="en-US" sz="1800" dirty="0"/>
              <a:t> </a:t>
            </a:r>
            <a:r>
              <a:rPr lang="en-US" sz="1800" dirty="0" err="1"/>
              <a:t>như</a:t>
            </a:r>
            <a:r>
              <a:rPr lang="en-US" sz="1800" dirty="0"/>
              <a:t> Beagle Bone </a:t>
            </a:r>
            <a:r>
              <a:rPr lang="en-US" sz="1800" dirty="0" err="1"/>
              <a:t>đều</a:t>
            </a:r>
            <a:r>
              <a:rPr lang="en-US" sz="1800" dirty="0"/>
              <a:t> </a:t>
            </a:r>
            <a:r>
              <a:rPr lang="en-US" sz="1800" dirty="0" err="1"/>
              <a:t>đã</a:t>
            </a:r>
            <a:r>
              <a:rPr lang="en-US" sz="1800" dirty="0"/>
              <a:t> </a:t>
            </a:r>
            <a:r>
              <a:rPr lang="en-US" sz="1800" dirty="0" err="1"/>
              <a:t>tắt</a:t>
            </a:r>
            <a:r>
              <a:rPr lang="en-US" sz="1800" dirty="0"/>
              <a:t> </a:t>
            </a:r>
            <a:r>
              <a:rPr lang="en-US" sz="1800" dirty="0" err="1"/>
              <a:t>đi</a:t>
            </a:r>
            <a:r>
              <a:rPr lang="en-US" sz="1800" dirty="0"/>
              <a:t> </a:t>
            </a:r>
            <a:r>
              <a:rPr lang="en-US" sz="1800" dirty="0" err="1"/>
              <a:t>các</a:t>
            </a:r>
            <a:r>
              <a:rPr lang="en-US" sz="1800" dirty="0"/>
              <a:t> </a:t>
            </a:r>
            <a:r>
              <a:rPr lang="en-US" sz="1800" dirty="0" err="1"/>
              <a:t>giao</a:t>
            </a:r>
            <a:r>
              <a:rPr lang="en-US" sz="1800" dirty="0"/>
              <a:t> </a:t>
            </a:r>
            <a:r>
              <a:rPr lang="en-US" sz="1800" dirty="0" err="1"/>
              <a:t>diện</a:t>
            </a:r>
            <a:r>
              <a:rPr lang="en-US" sz="1800" dirty="0"/>
              <a:t> </a:t>
            </a:r>
            <a:r>
              <a:rPr lang="en-US" sz="1800" dirty="0" err="1"/>
              <a:t>đồ</a:t>
            </a:r>
            <a:r>
              <a:rPr lang="en-US" sz="1800" dirty="0"/>
              <a:t> </a:t>
            </a:r>
            <a:r>
              <a:rPr lang="en-US" sz="1800" dirty="0" err="1"/>
              <a:t>họa</a:t>
            </a:r>
            <a:r>
              <a:rPr lang="en-US" sz="1800" dirty="0"/>
              <a:t> </a:t>
            </a:r>
            <a:r>
              <a:rPr lang="en-US" sz="1800" dirty="0" err="1"/>
              <a:t>mà</a:t>
            </a:r>
            <a:r>
              <a:rPr lang="en-US" sz="1800" dirty="0"/>
              <a:t> </a:t>
            </a:r>
            <a:r>
              <a:rPr lang="en-US" sz="1800" dirty="0" err="1"/>
              <a:t>chỉ</a:t>
            </a:r>
            <a:r>
              <a:rPr lang="en-US" sz="1800" dirty="0"/>
              <a:t> </a:t>
            </a:r>
            <a:r>
              <a:rPr lang="en-US" sz="1800" dirty="0" err="1"/>
              <a:t>dùng</a:t>
            </a:r>
            <a:r>
              <a:rPr lang="en-US" sz="1800" dirty="0"/>
              <a:t> </a:t>
            </a:r>
            <a:r>
              <a:rPr lang="en-US" sz="1800" dirty="0" err="1"/>
              <a:t>mỗi</a:t>
            </a:r>
            <a:r>
              <a:rPr lang="en-US" sz="1800" dirty="0"/>
              <a:t> CLI.</a:t>
            </a:r>
          </a:p>
          <a:p>
            <a:r>
              <a:rPr lang="en-US" sz="1800" dirty="0"/>
              <a:t>Khi </a:t>
            </a:r>
            <a:r>
              <a:rPr lang="en-US" sz="1800" dirty="0" err="1"/>
              <a:t>tắt</a:t>
            </a:r>
            <a:r>
              <a:rPr lang="en-US" sz="1800" dirty="0"/>
              <a:t> </a:t>
            </a:r>
            <a:r>
              <a:rPr lang="en-US" sz="1800" dirty="0" err="1"/>
              <a:t>đi</a:t>
            </a:r>
            <a:r>
              <a:rPr lang="en-US" sz="1800" dirty="0"/>
              <a:t> GUI </a:t>
            </a:r>
            <a:r>
              <a:rPr lang="en-US" sz="1800" dirty="0" err="1"/>
              <a:t>mà</a:t>
            </a:r>
            <a:r>
              <a:rPr lang="en-US" sz="1800" dirty="0"/>
              <a:t> </a:t>
            </a:r>
            <a:r>
              <a:rPr lang="en-US" sz="1800" dirty="0" err="1"/>
              <a:t>chỉ</a:t>
            </a:r>
            <a:r>
              <a:rPr lang="en-US" sz="1800" dirty="0"/>
              <a:t> </a:t>
            </a:r>
            <a:r>
              <a:rPr lang="en-US" sz="1800" dirty="0" err="1"/>
              <a:t>dùng</a:t>
            </a:r>
            <a:r>
              <a:rPr lang="en-US" sz="1800" dirty="0"/>
              <a:t> CLI </a:t>
            </a:r>
            <a:r>
              <a:rPr lang="en-US" sz="1800" dirty="0" err="1"/>
              <a:t>thì</a:t>
            </a:r>
            <a:r>
              <a:rPr lang="en-US" sz="1800" dirty="0"/>
              <a:t> </a:t>
            </a:r>
            <a:r>
              <a:rPr lang="en-US" sz="1800" dirty="0" err="1"/>
              <a:t>sẽ</a:t>
            </a:r>
            <a:r>
              <a:rPr lang="en-US" sz="1800" dirty="0"/>
              <a:t> </a:t>
            </a:r>
            <a:r>
              <a:rPr lang="en-US" sz="1800" dirty="0" err="1"/>
              <a:t>tiết</a:t>
            </a:r>
            <a:r>
              <a:rPr lang="en-US" sz="1800" dirty="0"/>
              <a:t> </a:t>
            </a:r>
            <a:r>
              <a:rPr lang="en-US" sz="1800" dirty="0" err="1"/>
              <a:t>kiệm</a:t>
            </a:r>
            <a:r>
              <a:rPr lang="en-US" sz="1800" dirty="0"/>
              <a:t> </a:t>
            </a:r>
            <a:r>
              <a:rPr lang="en-US" sz="1800" dirty="0" err="1"/>
              <a:t>tài</a:t>
            </a:r>
            <a:r>
              <a:rPr lang="en-US" sz="1800" dirty="0"/>
              <a:t> </a:t>
            </a:r>
            <a:r>
              <a:rPr lang="en-US" sz="1800" dirty="0" err="1"/>
              <a:t>nguyên</a:t>
            </a:r>
            <a:r>
              <a:rPr lang="en-US" sz="1800" dirty="0"/>
              <a:t> </a:t>
            </a:r>
            <a:r>
              <a:rPr lang="en-US" sz="1800" dirty="0" err="1"/>
              <a:t>rất</a:t>
            </a:r>
            <a:r>
              <a:rPr lang="en-US" sz="1800" dirty="0"/>
              <a:t> </a:t>
            </a:r>
            <a:r>
              <a:rPr lang="en-US" sz="1800" dirty="0" err="1"/>
              <a:t>đáng</a:t>
            </a:r>
            <a:r>
              <a:rPr lang="en-US" sz="1800" dirty="0"/>
              <a:t> </a:t>
            </a:r>
            <a:r>
              <a:rPr lang="en-US" sz="1800" dirty="0" err="1"/>
              <a:t>kể</a:t>
            </a:r>
            <a:r>
              <a:rPr lang="en-US" sz="1800" dirty="0"/>
              <a:t> </a:t>
            </a:r>
            <a:r>
              <a:rPr lang="en-US" sz="1800" dirty="0" err="1"/>
              <a:t>đối</a:t>
            </a:r>
            <a:r>
              <a:rPr lang="en-US" sz="1800" dirty="0"/>
              <a:t> </a:t>
            </a:r>
            <a:r>
              <a:rPr lang="en-US" sz="1800" dirty="0" err="1"/>
              <a:t>với</a:t>
            </a:r>
            <a:r>
              <a:rPr lang="en-US" sz="1800" dirty="0"/>
              <a:t> </a:t>
            </a:r>
            <a:r>
              <a:rPr lang="en-US" sz="1800" dirty="0" err="1"/>
              <a:t>hệ</a:t>
            </a:r>
            <a:r>
              <a:rPr lang="en-US" sz="1800" dirty="0"/>
              <a:t> </a:t>
            </a:r>
            <a:r>
              <a:rPr lang="en-US" sz="1800" dirty="0" err="1"/>
              <a:t>thống</a:t>
            </a:r>
            <a:r>
              <a:rPr lang="en-US" sz="1800" dirty="0"/>
              <a:t> </a:t>
            </a:r>
            <a:r>
              <a:rPr lang="en-US" sz="1800" dirty="0" err="1"/>
              <a:t>có</a:t>
            </a:r>
            <a:r>
              <a:rPr lang="en-US" sz="1800" dirty="0"/>
              <a:t> </a:t>
            </a:r>
            <a:r>
              <a:rPr lang="en-US" sz="1800" dirty="0" err="1"/>
              <a:t>giới</a:t>
            </a:r>
            <a:r>
              <a:rPr lang="en-US" sz="1800" dirty="0"/>
              <a:t> </a:t>
            </a:r>
            <a:r>
              <a:rPr lang="en-US" sz="1800" dirty="0" err="1"/>
              <a:t>hạn</a:t>
            </a:r>
            <a:r>
              <a:rPr lang="en-US" sz="1800" dirty="0"/>
              <a:t> </a:t>
            </a:r>
            <a:r>
              <a:rPr lang="en-US" sz="1800" dirty="0" err="1"/>
              <a:t>về</a:t>
            </a:r>
            <a:r>
              <a:rPr lang="en-US" sz="1800" dirty="0"/>
              <a:t> </a:t>
            </a:r>
            <a:r>
              <a:rPr lang="en-US" sz="1800" dirty="0" err="1"/>
              <a:t>tài</a:t>
            </a:r>
            <a:r>
              <a:rPr lang="en-US" sz="1800" dirty="0"/>
              <a:t> </a:t>
            </a:r>
            <a:r>
              <a:rPr lang="en-US" sz="1800" dirty="0" err="1"/>
              <a:t>nguyên</a:t>
            </a:r>
            <a:r>
              <a:rPr lang="en-US" sz="1800" dirty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1500" dirty="0"/>
              <a:t>Link: </a:t>
            </a:r>
            <a:r>
              <a:rPr lang="en-US" sz="1500" dirty="0">
                <a:hlinkClick r:id="rId2"/>
              </a:rPr>
              <a:t>Difference between CLI and GUI (byjus.com)</a:t>
            </a: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11064427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E3E37-2086-80F6-4189-8541D3BDA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5. CLI (Command Line Interface) </a:t>
            </a:r>
            <a:r>
              <a:rPr lang="en-US" sz="3200" dirty="0" err="1"/>
              <a:t>và</a:t>
            </a:r>
            <a:r>
              <a:rPr lang="en-US" sz="3200" dirty="0"/>
              <a:t> </a:t>
            </a:r>
            <a:r>
              <a:rPr lang="en-US" sz="3200" dirty="0" err="1"/>
              <a:t>một</a:t>
            </a:r>
            <a:r>
              <a:rPr lang="en-US" sz="3200" dirty="0"/>
              <a:t> </a:t>
            </a:r>
            <a:r>
              <a:rPr lang="en-US" sz="3200" dirty="0" err="1"/>
              <a:t>số</a:t>
            </a:r>
            <a:r>
              <a:rPr lang="en-US" sz="3200" dirty="0"/>
              <a:t> command line </a:t>
            </a:r>
            <a:r>
              <a:rPr lang="en-US" sz="3200" dirty="0" err="1"/>
              <a:t>cơ</a:t>
            </a:r>
            <a:r>
              <a:rPr lang="en-US" sz="3200" dirty="0"/>
              <a:t> </a:t>
            </a:r>
            <a:r>
              <a:rPr lang="en-US" sz="3200" dirty="0" err="1"/>
              <a:t>bản</a:t>
            </a:r>
            <a:r>
              <a:rPr lang="en-US" sz="3200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75B563-DD2A-CAC7-2A64-3D61B7B307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Command Line </a:t>
            </a:r>
            <a:r>
              <a:rPr lang="en-US" sz="1800" dirty="0" err="1"/>
              <a:t>trên</a:t>
            </a:r>
            <a:r>
              <a:rPr lang="en-US" sz="1800" dirty="0"/>
              <a:t> Linux</a:t>
            </a:r>
          </a:p>
          <a:p>
            <a:pPr marL="0" indent="0" algn="just">
              <a:buNone/>
            </a:pPr>
            <a:endParaRPr lang="en-US" sz="1800" dirty="0"/>
          </a:p>
          <a:p>
            <a:pPr algn="just">
              <a:buFont typeface="Wingdings" panose="05000000000000000000" pitchFamily="2" charset="2"/>
              <a:buChar char="q"/>
            </a:pPr>
            <a:r>
              <a:rPr lang="en-US" sz="1800" dirty="0"/>
              <a:t> </a:t>
            </a:r>
            <a:r>
              <a:rPr lang="en-US" sz="1800" dirty="0" err="1"/>
              <a:t>Mở</a:t>
            </a:r>
            <a:r>
              <a:rPr lang="en-US" sz="1800" dirty="0"/>
              <a:t> </a:t>
            </a:r>
            <a:r>
              <a:rPr lang="en-US" sz="1800" dirty="0" err="1"/>
              <a:t>giao</a:t>
            </a:r>
            <a:r>
              <a:rPr lang="en-US" sz="1800" dirty="0"/>
              <a:t> </a:t>
            </a:r>
            <a:r>
              <a:rPr lang="en-US" sz="1800" dirty="0" err="1"/>
              <a:t>diện</a:t>
            </a:r>
            <a:r>
              <a:rPr lang="en-US" sz="1800" dirty="0"/>
              <a:t> </a:t>
            </a:r>
            <a:r>
              <a:rPr lang="en-US" sz="1800" dirty="0" err="1"/>
              <a:t>dòng</a:t>
            </a:r>
            <a:r>
              <a:rPr lang="en-US" sz="1800" dirty="0"/>
              <a:t> </a:t>
            </a:r>
            <a:r>
              <a:rPr lang="en-US" sz="1800" dirty="0" err="1"/>
              <a:t>lệnh</a:t>
            </a:r>
            <a:r>
              <a:rPr lang="en-US" sz="1800" dirty="0"/>
              <a:t> </a:t>
            </a:r>
            <a:r>
              <a:rPr lang="en-US" sz="1800" dirty="0" err="1"/>
              <a:t>bằng</a:t>
            </a:r>
            <a:r>
              <a:rPr lang="en-US" sz="1800" dirty="0"/>
              <a:t> </a:t>
            </a:r>
            <a:r>
              <a:rPr lang="en-US" sz="1800" dirty="0" err="1"/>
              <a:t>tổ</a:t>
            </a:r>
            <a:r>
              <a:rPr lang="en-US" sz="1800" dirty="0"/>
              <a:t> </a:t>
            </a:r>
            <a:r>
              <a:rPr lang="en-US" sz="1800" dirty="0" err="1"/>
              <a:t>hợp</a:t>
            </a:r>
            <a:r>
              <a:rPr lang="en-US" sz="1800" dirty="0"/>
              <a:t> </a:t>
            </a:r>
            <a:r>
              <a:rPr lang="en-US" sz="1800" dirty="0" err="1"/>
              <a:t>phím</a:t>
            </a:r>
            <a:r>
              <a:rPr lang="en-US" sz="1800" dirty="0"/>
              <a:t>: Ctrl + Alt + T</a:t>
            </a:r>
          </a:p>
          <a:p>
            <a:pPr algn="just">
              <a:buFont typeface="Wingdings" panose="05000000000000000000" pitchFamily="2" charset="2"/>
              <a:buChar char="q"/>
            </a:pPr>
            <a:r>
              <a:rPr lang="en-US" sz="1800" dirty="0" err="1"/>
              <a:t>Cú</a:t>
            </a:r>
            <a:r>
              <a:rPr lang="en-US" sz="1800" dirty="0"/>
              <a:t> </a:t>
            </a:r>
            <a:r>
              <a:rPr lang="en-US" sz="1800" dirty="0" err="1"/>
              <a:t>pháp</a:t>
            </a:r>
            <a:r>
              <a:rPr lang="en-US" sz="1800" dirty="0"/>
              <a:t> </a:t>
            </a:r>
            <a:r>
              <a:rPr lang="en-US" sz="1800" dirty="0" err="1"/>
              <a:t>của</a:t>
            </a:r>
            <a:r>
              <a:rPr lang="en-US" sz="1800" dirty="0"/>
              <a:t> </a:t>
            </a:r>
            <a:r>
              <a:rPr lang="en-US" sz="1800" dirty="0" err="1"/>
              <a:t>một</a:t>
            </a:r>
            <a:r>
              <a:rPr lang="en-US" sz="1800" dirty="0"/>
              <a:t> </a:t>
            </a:r>
            <a:r>
              <a:rPr lang="en-US" sz="1800" dirty="0" err="1"/>
              <a:t>câu</a:t>
            </a:r>
            <a:r>
              <a:rPr lang="en-US" sz="1800" dirty="0"/>
              <a:t> </a:t>
            </a:r>
            <a:r>
              <a:rPr lang="en-US" sz="1800" dirty="0" err="1"/>
              <a:t>lệnh</a:t>
            </a:r>
            <a:r>
              <a:rPr lang="en-US" sz="1800" dirty="0"/>
              <a:t>: </a:t>
            </a:r>
            <a:r>
              <a:rPr lang="en-US" sz="1800" dirty="0">
                <a:solidFill>
                  <a:schemeClr val="accent2">
                    <a:lumMod val="75000"/>
                  </a:schemeClr>
                </a:solidFill>
              </a:rPr>
              <a:t>Command</a:t>
            </a:r>
            <a:r>
              <a:rPr lang="en-US" sz="1800" dirty="0">
                <a:solidFill>
                  <a:srgbClr val="FF0000"/>
                </a:solidFill>
              </a:rPr>
              <a:t> 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</a:rPr>
              <a:t>[option] 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</a:rPr>
              <a:t>[argument]</a:t>
            </a:r>
          </a:p>
          <a:p>
            <a:pPr algn="just">
              <a:buFont typeface="Wingdings" panose="05000000000000000000" pitchFamily="2" charset="2"/>
              <a:buChar char="q"/>
            </a:pPr>
            <a:r>
              <a:rPr lang="en-US" sz="1800" dirty="0"/>
              <a:t> </a:t>
            </a:r>
            <a:r>
              <a:rPr lang="en-US" sz="1800" dirty="0" err="1"/>
              <a:t>Một</a:t>
            </a:r>
            <a:r>
              <a:rPr lang="en-US" sz="1800" dirty="0"/>
              <a:t> </a:t>
            </a:r>
            <a:r>
              <a:rPr lang="en-US" sz="1800" dirty="0" err="1"/>
              <a:t>số</a:t>
            </a:r>
            <a:r>
              <a:rPr lang="en-US" sz="1800" dirty="0"/>
              <a:t> </a:t>
            </a:r>
            <a:r>
              <a:rPr lang="en-US" sz="1800" dirty="0" err="1"/>
              <a:t>lệnh</a:t>
            </a:r>
            <a:r>
              <a:rPr lang="en-US" sz="1800" dirty="0"/>
              <a:t> </a:t>
            </a:r>
            <a:r>
              <a:rPr lang="en-US" sz="1800" dirty="0" err="1"/>
              <a:t>cơ</a:t>
            </a:r>
            <a:r>
              <a:rPr lang="en-US" sz="1800" dirty="0"/>
              <a:t> </a:t>
            </a:r>
            <a:r>
              <a:rPr lang="en-US" sz="1800" dirty="0" err="1"/>
              <a:t>bản</a:t>
            </a:r>
            <a:r>
              <a:rPr lang="en-US" sz="1800" dirty="0"/>
              <a:t> </a:t>
            </a:r>
            <a:r>
              <a:rPr lang="en-US" sz="1800" dirty="0" err="1"/>
              <a:t>khi</a:t>
            </a:r>
            <a:r>
              <a:rPr lang="en-US" sz="1800" dirty="0"/>
              <a:t> </a:t>
            </a:r>
            <a:r>
              <a:rPr lang="en-US" sz="1800" dirty="0" err="1"/>
              <a:t>mới</a:t>
            </a:r>
            <a:r>
              <a:rPr lang="en-US" sz="1800" dirty="0"/>
              <a:t> </a:t>
            </a:r>
            <a:r>
              <a:rPr lang="en-US" sz="1800" dirty="0" err="1"/>
              <a:t>bắt</a:t>
            </a:r>
            <a:r>
              <a:rPr lang="en-US" sz="1800" dirty="0"/>
              <a:t> </a:t>
            </a:r>
            <a:r>
              <a:rPr lang="en-US" sz="1800" dirty="0" err="1"/>
              <a:t>đầu</a:t>
            </a:r>
            <a:r>
              <a:rPr lang="en-US" sz="1800" dirty="0"/>
              <a:t> </a:t>
            </a:r>
            <a:r>
              <a:rPr lang="en-US" sz="1800" dirty="0" err="1"/>
              <a:t>sử</a:t>
            </a:r>
            <a:r>
              <a:rPr lang="en-US" sz="1800" dirty="0"/>
              <a:t> </a:t>
            </a:r>
            <a:r>
              <a:rPr lang="en-US" sz="1800" dirty="0" err="1"/>
              <a:t>dụng</a:t>
            </a:r>
            <a:r>
              <a:rPr lang="en-US" sz="1800" dirty="0"/>
              <a:t> Linux: cd, ls, cat, less, </a:t>
            </a:r>
            <a:r>
              <a:rPr lang="en-US" sz="1800" dirty="0" err="1"/>
              <a:t>mkdir</a:t>
            </a:r>
            <a:r>
              <a:rPr lang="en-US" sz="1800" dirty="0"/>
              <a:t>, rm, vim, nano, mv, cp, ln.</a:t>
            </a:r>
          </a:p>
        </p:txBody>
      </p:sp>
    </p:spTree>
    <p:extLst>
      <p:ext uri="{BB962C8B-B14F-4D97-AF65-F5344CB8AC3E}">
        <p14:creationId xmlns:p14="http://schemas.microsoft.com/office/powerpoint/2010/main" val="55199214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0ABAF1-AAF3-5DF6-515E-F699EA3227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5. CLI (Command Line Interface) </a:t>
            </a:r>
            <a:r>
              <a:rPr lang="en-US" sz="3200" dirty="0" err="1"/>
              <a:t>và</a:t>
            </a:r>
            <a:r>
              <a:rPr lang="en-US" sz="3200" dirty="0"/>
              <a:t> </a:t>
            </a:r>
            <a:r>
              <a:rPr lang="en-US" sz="3200" dirty="0" err="1"/>
              <a:t>một</a:t>
            </a:r>
            <a:r>
              <a:rPr lang="en-US" sz="3200" dirty="0"/>
              <a:t> </a:t>
            </a:r>
            <a:r>
              <a:rPr lang="en-US" sz="3200" dirty="0" err="1"/>
              <a:t>số</a:t>
            </a:r>
            <a:r>
              <a:rPr lang="en-US" sz="3200" dirty="0"/>
              <a:t> command line </a:t>
            </a:r>
            <a:r>
              <a:rPr lang="en-US" sz="3200" dirty="0" err="1"/>
              <a:t>cơ</a:t>
            </a:r>
            <a:r>
              <a:rPr lang="en-US" sz="3200" dirty="0"/>
              <a:t> </a:t>
            </a:r>
            <a:r>
              <a:rPr lang="en-US" sz="3200" dirty="0" err="1"/>
              <a:t>bản</a:t>
            </a:r>
            <a:r>
              <a:rPr lang="en-US" sz="3200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331640-38A4-BE73-E1AF-AF308276B8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sz="1800" dirty="0" err="1"/>
              <a:t>Một</a:t>
            </a:r>
            <a:r>
              <a:rPr lang="en-US" sz="1800" dirty="0"/>
              <a:t> </a:t>
            </a:r>
            <a:r>
              <a:rPr lang="en-US" sz="1800" dirty="0" err="1"/>
              <a:t>số</a:t>
            </a:r>
            <a:r>
              <a:rPr lang="en-US" sz="1800" dirty="0"/>
              <a:t> trick </a:t>
            </a:r>
            <a:r>
              <a:rPr lang="en-US" sz="1800" dirty="0" err="1"/>
              <a:t>nhỏ</a:t>
            </a:r>
            <a:r>
              <a:rPr lang="en-US" sz="1800" dirty="0"/>
              <a:t> </a:t>
            </a:r>
            <a:r>
              <a:rPr lang="en-US" sz="1800" dirty="0" err="1"/>
              <a:t>khi</a:t>
            </a:r>
            <a:r>
              <a:rPr lang="en-US" sz="1800" dirty="0"/>
              <a:t> </a:t>
            </a:r>
            <a:r>
              <a:rPr lang="en-US" sz="1800" dirty="0" err="1"/>
              <a:t>sử</a:t>
            </a:r>
            <a:r>
              <a:rPr lang="en-US" sz="1800" dirty="0"/>
              <a:t> </a:t>
            </a:r>
            <a:r>
              <a:rPr lang="en-US" sz="1800" dirty="0" err="1"/>
              <a:t>dụng</a:t>
            </a:r>
            <a:r>
              <a:rPr lang="en-US" sz="1800" dirty="0"/>
              <a:t> command line:</a:t>
            </a:r>
          </a:p>
          <a:p>
            <a:pPr marL="0" indent="0" algn="just">
              <a:buNone/>
            </a:pPr>
            <a:endParaRPr lang="en-US" sz="1800" dirty="0"/>
          </a:p>
          <a:p>
            <a:pPr algn="just">
              <a:buFont typeface="Wingdings" panose="05000000000000000000" pitchFamily="2" charset="2"/>
              <a:buChar char="q"/>
            </a:pPr>
            <a:r>
              <a:rPr lang="en-US" sz="1800" dirty="0"/>
              <a:t> </a:t>
            </a:r>
            <a:r>
              <a:rPr lang="en-US" sz="1800" dirty="0" err="1"/>
              <a:t>Để</a:t>
            </a:r>
            <a:r>
              <a:rPr lang="en-US" sz="1800" dirty="0"/>
              <a:t> </a:t>
            </a:r>
            <a:r>
              <a:rPr lang="en-US" sz="1800" dirty="0" err="1"/>
              <a:t>tra</a:t>
            </a:r>
            <a:r>
              <a:rPr lang="en-US" sz="1800" dirty="0"/>
              <a:t> </a:t>
            </a:r>
            <a:r>
              <a:rPr lang="en-US" sz="1800" dirty="0" err="1"/>
              <a:t>cứu</a:t>
            </a:r>
            <a:r>
              <a:rPr lang="en-US" sz="1800" dirty="0"/>
              <a:t> </a:t>
            </a:r>
            <a:r>
              <a:rPr lang="en-US" sz="1800" dirty="0" err="1"/>
              <a:t>các</a:t>
            </a:r>
            <a:r>
              <a:rPr lang="en-US" sz="1800" dirty="0"/>
              <a:t> option </a:t>
            </a:r>
            <a:r>
              <a:rPr lang="en-US" sz="1800" dirty="0" err="1"/>
              <a:t>của</a:t>
            </a:r>
            <a:r>
              <a:rPr lang="en-US" sz="1800" dirty="0"/>
              <a:t> </a:t>
            </a:r>
            <a:r>
              <a:rPr lang="en-US" sz="1800" dirty="0" err="1"/>
              <a:t>lệnh</a:t>
            </a:r>
            <a:r>
              <a:rPr lang="en-US" sz="1800" dirty="0"/>
              <a:t> </a:t>
            </a:r>
            <a:r>
              <a:rPr lang="en-US" sz="1800" dirty="0" err="1"/>
              <a:t>hoặc</a:t>
            </a:r>
            <a:r>
              <a:rPr lang="en-US" sz="1800" dirty="0"/>
              <a:t> </a:t>
            </a:r>
            <a:r>
              <a:rPr lang="en-US" sz="1800" dirty="0" err="1"/>
              <a:t>chức</a:t>
            </a:r>
            <a:r>
              <a:rPr lang="en-US" sz="1800" dirty="0"/>
              <a:t> </a:t>
            </a:r>
            <a:r>
              <a:rPr lang="en-US" sz="1800" dirty="0" err="1"/>
              <a:t>năng</a:t>
            </a:r>
            <a:r>
              <a:rPr lang="en-US" sz="1800" dirty="0"/>
              <a:t> </a:t>
            </a:r>
            <a:r>
              <a:rPr lang="en-US" sz="1800" dirty="0" err="1"/>
              <a:t>của</a:t>
            </a:r>
            <a:r>
              <a:rPr lang="en-US" sz="1800" dirty="0"/>
              <a:t> </a:t>
            </a:r>
            <a:r>
              <a:rPr lang="en-US" sz="1800" dirty="0" err="1"/>
              <a:t>câu</a:t>
            </a:r>
            <a:r>
              <a:rPr lang="en-US" sz="1800" dirty="0"/>
              <a:t> </a:t>
            </a:r>
            <a:r>
              <a:rPr lang="en-US" sz="1800" dirty="0" err="1"/>
              <a:t>lệnh</a:t>
            </a:r>
            <a:r>
              <a:rPr lang="en-US" sz="1800" dirty="0"/>
              <a:t> </a:t>
            </a:r>
            <a:r>
              <a:rPr lang="en-US" sz="1800" dirty="0" err="1"/>
              <a:t>đó</a:t>
            </a:r>
            <a:r>
              <a:rPr lang="en-US" sz="1800" dirty="0"/>
              <a:t>: </a:t>
            </a:r>
            <a:r>
              <a:rPr lang="en-US" sz="1800" dirty="0" err="1"/>
              <a:t>chúng</a:t>
            </a:r>
            <a:r>
              <a:rPr lang="en-US" sz="1800" dirty="0"/>
              <a:t> ta </a:t>
            </a:r>
            <a:r>
              <a:rPr lang="en-US" sz="1800" dirty="0" err="1"/>
              <a:t>sử</a:t>
            </a:r>
            <a:r>
              <a:rPr lang="en-US" sz="1800" dirty="0"/>
              <a:t> </a:t>
            </a:r>
            <a:r>
              <a:rPr lang="en-US" sz="1800" dirty="0" err="1"/>
              <a:t>dụng</a:t>
            </a:r>
            <a:r>
              <a:rPr lang="en-US" sz="1800" dirty="0"/>
              <a:t> </a:t>
            </a:r>
            <a:r>
              <a:rPr lang="en-US" sz="1800" dirty="0" err="1"/>
              <a:t>câu</a:t>
            </a:r>
            <a:r>
              <a:rPr lang="en-US" sz="1800" dirty="0"/>
              <a:t> </a:t>
            </a:r>
            <a:r>
              <a:rPr lang="en-US" sz="1800" dirty="0" err="1"/>
              <a:t>lệnh</a:t>
            </a:r>
            <a:r>
              <a:rPr lang="en-US" sz="1800" dirty="0"/>
              <a:t> </a:t>
            </a:r>
            <a:r>
              <a:rPr lang="en-US" sz="1800" b="1" dirty="0">
                <a:solidFill>
                  <a:schemeClr val="accent1">
                    <a:lumMod val="75000"/>
                  </a:schemeClr>
                </a:solidFill>
              </a:rPr>
              <a:t>man.</a:t>
            </a:r>
          </a:p>
          <a:p>
            <a:pPr marL="0" indent="0" algn="just">
              <a:buNone/>
            </a:pPr>
            <a:r>
              <a:rPr lang="en-US" sz="1800" dirty="0" err="1"/>
              <a:t>Cú</a:t>
            </a:r>
            <a:r>
              <a:rPr lang="en-US" sz="1800" dirty="0"/>
              <a:t> </a:t>
            </a:r>
            <a:r>
              <a:rPr lang="en-US" sz="1800" dirty="0" err="1"/>
              <a:t>pháp</a:t>
            </a:r>
            <a:r>
              <a:rPr lang="en-US" sz="1800" dirty="0"/>
              <a:t>: man &lt;command&gt;.</a:t>
            </a:r>
          </a:p>
          <a:p>
            <a:pPr algn="just">
              <a:buFont typeface="Wingdings" panose="05000000000000000000" pitchFamily="2" charset="2"/>
              <a:buChar char="q"/>
            </a:pPr>
            <a:r>
              <a:rPr lang="en-US" sz="1800" dirty="0"/>
              <a:t> </a:t>
            </a:r>
            <a:r>
              <a:rPr lang="en-US" sz="1800" dirty="0" err="1"/>
              <a:t>Tự</a:t>
            </a:r>
            <a:r>
              <a:rPr lang="en-US" sz="1800" dirty="0"/>
              <a:t> </a:t>
            </a:r>
            <a:r>
              <a:rPr lang="en-US" sz="1800" dirty="0" err="1"/>
              <a:t>động</a:t>
            </a:r>
            <a:r>
              <a:rPr lang="en-US" sz="1800" dirty="0"/>
              <a:t> </a:t>
            </a:r>
            <a:r>
              <a:rPr lang="en-US" sz="1800" dirty="0" err="1"/>
              <a:t>hoàn</a:t>
            </a:r>
            <a:r>
              <a:rPr lang="en-US" sz="1800" dirty="0"/>
              <a:t> </a:t>
            </a:r>
            <a:r>
              <a:rPr lang="en-US" sz="1800" dirty="0" err="1"/>
              <a:t>chỉnh</a:t>
            </a:r>
            <a:r>
              <a:rPr lang="en-US" sz="1800" dirty="0"/>
              <a:t> </a:t>
            </a:r>
            <a:r>
              <a:rPr lang="en-US" sz="1800" dirty="0" err="1"/>
              <a:t>hoặc</a:t>
            </a:r>
            <a:r>
              <a:rPr lang="en-US" sz="1800" dirty="0"/>
              <a:t> </a:t>
            </a:r>
            <a:r>
              <a:rPr lang="en-US" sz="1800" dirty="0" err="1"/>
              <a:t>gợi</a:t>
            </a:r>
            <a:r>
              <a:rPr lang="en-US" sz="1800" dirty="0"/>
              <a:t> ý </a:t>
            </a:r>
            <a:r>
              <a:rPr lang="en-US" sz="1800" dirty="0" err="1"/>
              <a:t>trên</a:t>
            </a:r>
            <a:r>
              <a:rPr lang="en-US" sz="1800" dirty="0"/>
              <a:t> file:  </a:t>
            </a:r>
            <a:r>
              <a:rPr lang="en-US" sz="1800" dirty="0" err="1"/>
              <a:t>sử</a:t>
            </a:r>
            <a:r>
              <a:rPr lang="en-US" sz="1800" dirty="0"/>
              <a:t> </a:t>
            </a:r>
            <a:r>
              <a:rPr lang="en-US" sz="1800" dirty="0" err="1"/>
              <a:t>dụng</a:t>
            </a:r>
            <a:r>
              <a:rPr lang="en-US" sz="1800" dirty="0"/>
              <a:t> </a:t>
            </a:r>
            <a:r>
              <a:rPr lang="en-US" sz="1800" dirty="0" err="1"/>
              <a:t>phím</a:t>
            </a:r>
            <a:r>
              <a:rPr lang="en-US" sz="1800" dirty="0"/>
              <a:t> Tab.</a:t>
            </a:r>
          </a:p>
          <a:p>
            <a:pPr algn="just">
              <a:buFont typeface="Wingdings" panose="05000000000000000000" pitchFamily="2" charset="2"/>
              <a:buChar char="q"/>
            </a:pPr>
            <a:r>
              <a:rPr lang="en-US" sz="1800" dirty="0"/>
              <a:t> </a:t>
            </a:r>
            <a:r>
              <a:rPr lang="en-US" sz="1800" dirty="0" err="1"/>
              <a:t>Hủy</a:t>
            </a:r>
            <a:r>
              <a:rPr lang="en-US" sz="1800" dirty="0"/>
              <a:t> </a:t>
            </a:r>
            <a:r>
              <a:rPr lang="en-US" sz="1800" dirty="0" err="1"/>
              <a:t>câu</a:t>
            </a:r>
            <a:r>
              <a:rPr lang="en-US" sz="1800" dirty="0"/>
              <a:t> </a:t>
            </a:r>
            <a:r>
              <a:rPr lang="en-US" sz="1800" dirty="0" err="1"/>
              <a:t>lệnh</a:t>
            </a:r>
            <a:r>
              <a:rPr lang="en-US" sz="1800" dirty="0"/>
              <a:t> </a:t>
            </a:r>
            <a:r>
              <a:rPr lang="en-US" sz="1800" dirty="0" err="1"/>
              <a:t>đang</a:t>
            </a:r>
            <a:r>
              <a:rPr lang="en-US" sz="1800" dirty="0"/>
              <a:t> </a:t>
            </a:r>
            <a:r>
              <a:rPr lang="en-US" sz="1800" dirty="0" err="1"/>
              <a:t>chạy</a:t>
            </a:r>
            <a:r>
              <a:rPr lang="en-US" sz="1800" dirty="0"/>
              <a:t> </a:t>
            </a:r>
            <a:r>
              <a:rPr lang="en-US" sz="1800" dirty="0" err="1"/>
              <a:t>bằng</a:t>
            </a:r>
            <a:r>
              <a:rPr lang="en-US" sz="1800" dirty="0"/>
              <a:t> </a:t>
            </a:r>
            <a:r>
              <a:rPr lang="en-US" sz="1800" dirty="0" err="1"/>
              <a:t>tổ</a:t>
            </a:r>
            <a:r>
              <a:rPr lang="en-US" sz="1800" dirty="0"/>
              <a:t> </a:t>
            </a:r>
            <a:r>
              <a:rPr lang="en-US" sz="1800" dirty="0" err="1"/>
              <a:t>hợp</a:t>
            </a:r>
            <a:r>
              <a:rPr lang="en-US" sz="1800" dirty="0"/>
              <a:t> </a:t>
            </a:r>
            <a:r>
              <a:rPr lang="en-US" sz="1800" dirty="0" err="1"/>
              <a:t>phím</a:t>
            </a:r>
            <a:r>
              <a:rPr lang="en-US" sz="1800" dirty="0"/>
              <a:t>: Ctrl + C</a:t>
            </a:r>
          </a:p>
          <a:p>
            <a:pPr algn="just">
              <a:buFont typeface="Wingdings" panose="05000000000000000000" pitchFamily="2" charset="2"/>
              <a:buChar char="q"/>
            </a:pPr>
            <a:r>
              <a:rPr lang="en-US" sz="1800" dirty="0"/>
              <a:t> </a:t>
            </a:r>
            <a:r>
              <a:rPr lang="en-US" sz="1800" dirty="0" err="1"/>
              <a:t>Có</a:t>
            </a:r>
            <a:r>
              <a:rPr lang="en-US" sz="1800" dirty="0"/>
              <a:t> </a:t>
            </a:r>
            <a:r>
              <a:rPr lang="en-US" sz="1800" dirty="0" err="1"/>
              <a:t>thể</a:t>
            </a:r>
            <a:r>
              <a:rPr lang="en-US" sz="1800" dirty="0"/>
              <a:t> </a:t>
            </a:r>
            <a:r>
              <a:rPr lang="en-US" sz="1800" dirty="0" err="1"/>
              <a:t>sử</a:t>
            </a:r>
            <a:r>
              <a:rPr lang="en-US" sz="1800" dirty="0"/>
              <a:t> </a:t>
            </a:r>
            <a:r>
              <a:rPr lang="en-US" sz="1800" dirty="0" err="1"/>
              <a:t>dụng</a:t>
            </a:r>
            <a:r>
              <a:rPr lang="en-US" sz="1800" dirty="0"/>
              <a:t> </a:t>
            </a:r>
            <a:r>
              <a:rPr lang="en-US" sz="1800" dirty="0" err="1"/>
              <a:t>phím</a:t>
            </a:r>
            <a:r>
              <a:rPr lang="en-US" sz="1800" dirty="0"/>
              <a:t> </a:t>
            </a:r>
            <a:r>
              <a:rPr lang="en-US" sz="1800" dirty="0">
                <a:solidFill>
                  <a:schemeClr val="bg2">
                    <a:lumMod val="10000"/>
                  </a:schemeClr>
                </a:solidFill>
                <a:cs typeface="Times New Roman" panose="02020603050405020304" pitchFamily="18" charset="0"/>
              </a:rPr>
              <a:t>↑ </a:t>
            </a:r>
            <a:r>
              <a:rPr lang="en-US" sz="1800" dirty="0" err="1">
                <a:solidFill>
                  <a:schemeClr val="bg2">
                    <a:lumMod val="10000"/>
                  </a:schemeClr>
                </a:solidFill>
                <a:cs typeface="Times New Roman" panose="02020603050405020304" pitchFamily="18" charset="0"/>
              </a:rPr>
              <a:t>và</a:t>
            </a:r>
            <a:r>
              <a:rPr lang="en-US" sz="1800" dirty="0">
                <a:solidFill>
                  <a:schemeClr val="bg2">
                    <a:lumMod val="10000"/>
                  </a:schemeClr>
                </a:solidFill>
                <a:cs typeface="Times New Roman" panose="02020603050405020304" pitchFamily="18" charset="0"/>
              </a:rPr>
              <a:t>  ↓ </a:t>
            </a:r>
            <a:r>
              <a:rPr lang="en-US" sz="1800" dirty="0" err="1">
                <a:solidFill>
                  <a:schemeClr val="bg2">
                    <a:lumMod val="10000"/>
                  </a:schemeClr>
                </a:solidFill>
                <a:cs typeface="Times New Roman" panose="02020603050405020304" pitchFamily="18" charset="0"/>
              </a:rPr>
              <a:t>trên</a:t>
            </a:r>
            <a:r>
              <a:rPr lang="en-US" sz="1800" dirty="0">
                <a:solidFill>
                  <a:schemeClr val="bg2">
                    <a:lumMod val="10000"/>
                  </a:schemeClr>
                </a:solidFill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>
                    <a:lumMod val="10000"/>
                  </a:schemeClr>
                </a:solidFill>
                <a:cs typeface="Times New Roman" panose="02020603050405020304" pitchFamily="18" charset="0"/>
              </a:rPr>
              <a:t>bàn</a:t>
            </a:r>
            <a:r>
              <a:rPr lang="en-US" sz="1800" dirty="0">
                <a:solidFill>
                  <a:schemeClr val="bg2">
                    <a:lumMod val="10000"/>
                  </a:schemeClr>
                </a:solidFill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>
                    <a:lumMod val="10000"/>
                  </a:schemeClr>
                </a:solidFill>
                <a:cs typeface="Times New Roman" panose="02020603050405020304" pitchFamily="18" charset="0"/>
              </a:rPr>
              <a:t>phím</a:t>
            </a:r>
            <a:r>
              <a:rPr lang="en-US" sz="1800" dirty="0">
                <a:solidFill>
                  <a:schemeClr val="bg2">
                    <a:lumMod val="10000"/>
                  </a:schemeClr>
                </a:solidFill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>
                    <a:lumMod val="10000"/>
                  </a:schemeClr>
                </a:solidFill>
                <a:cs typeface="Times New Roman" panose="02020603050405020304" pitchFamily="18" charset="0"/>
              </a:rPr>
              <a:t>để</a:t>
            </a:r>
            <a:r>
              <a:rPr lang="en-US" sz="1800" dirty="0">
                <a:solidFill>
                  <a:schemeClr val="bg2">
                    <a:lumMod val="10000"/>
                  </a:schemeClr>
                </a:solidFill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>
                    <a:lumMod val="10000"/>
                  </a:schemeClr>
                </a:solidFill>
                <a:cs typeface="Times New Roman" panose="02020603050405020304" pitchFamily="18" charset="0"/>
              </a:rPr>
              <a:t>tìm</a:t>
            </a:r>
            <a:r>
              <a:rPr lang="en-US" sz="1800" dirty="0">
                <a:solidFill>
                  <a:schemeClr val="bg2">
                    <a:lumMod val="10000"/>
                  </a:schemeClr>
                </a:solidFill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>
                    <a:lumMod val="10000"/>
                  </a:schemeClr>
                </a:solidFill>
                <a:cs typeface="Times New Roman" panose="02020603050405020304" pitchFamily="18" charset="0"/>
              </a:rPr>
              <a:t>và</a:t>
            </a:r>
            <a:r>
              <a:rPr lang="en-US" sz="1800" dirty="0">
                <a:solidFill>
                  <a:schemeClr val="bg2">
                    <a:lumMod val="10000"/>
                  </a:schemeClr>
                </a:solidFill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>
                    <a:lumMod val="10000"/>
                  </a:schemeClr>
                </a:solidFill>
                <a:cs typeface="Times New Roman" panose="02020603050405020304" pitchFamily="18" charset="0"/>
              </a:rPr>
              <a:t>sử</a:t>
            </a:r>
            <a:r>
              <a:rPr lang="en-US" sz="1800" dirty="0">
                <a:solidFill>
                  <a:schemeClr val="bg2">
                    <a:lumMod val="10000"/>
                  </a:schemeClr>
                </a:solidFill>
                <a:cs typeface="Times New Roman" panose="02020603050405020304" pitchFamily="18" charset="0"/>
              </a:rPr>
              <a:t> dung </a:t>
            </a:r>
            <a:r>
              <a:rPr lang="en-US" sz="1800" dirty="0" err="1">
                <a:solidFill>
                  <a:schemeClr val="bg2">
                    <a:lumMod val="10000"/>
                  </a:schemeClr>
                </a:solidFill>
                <a:cs typeface="Times New Roman" panose="02020603050405020304" pitchFamily="18" charset="0"/>
              </a:rPr>
              <a:t>lại</a:t>
            </a:r>
            <a:r>
              <a:rPr lang="en-US" sz="1800" dirty="0">
                <a:solidFill>
                  <a:schemeClr val="bg2">
                    <a:lumMod val="10000"/>
                  </a:schemeClr>
                </a:solidFill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>
                    <a:lumMod val="10000"/>
                  </a:schemeClr>
                </a:solidFill>
                <a:cs typeface="Times New Roman" panose="02020603050405020304" pitchFamily="18" charset="0"/>
              </a:rPr>
              <a:t>các</a:t>
            </a:r>
            <a:r>
              <a:rPr lang="en-US" sz="1800" dirty="0">
                <a:solidFill>
                  <a:schemeClr val="bg2">
                    <a:lumMod val="10000"/>
                  </a:schemeClr>
                </a:solidFill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>
                    <a:lumMod val="10000"/>
                  </a:schemeClr>
                </a:solidFill>
                <a:cs typeface="Times New Roman" panose="02020603050405020304" pitchFamily="18" charset="0"/>
              </a:rPr>
              <a:t>câu</a:t>
            </a:r>
            <a:r>
              <a:rPr lang="en-US" sz="1800" dirty="0">
                <a:solidFill>
                  <a:schemeClr val="bg2">
                    <a:lumMod val="10000"/>
                  </a:schemeClr>
                </a:solidFill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>
                    <a:lumMod val="10000"/>
                  </a:schemeClr>
                </a:solidFill>
                <a:cs typeface="Times New Roman" panose="02020603050405020304" pitchFamily="18" charset="0"/>
              </a:rPr>
              <a:t>lệnh</a:t>
            </a:r>
            <a:r>
              <a:rPr lang="en-US" sz="1800" dirty="0">
                <a:solidFill>
                  <a:schemeClr val="bg2">
                    <a:lumMod val="10000"/>
                  </a:schemeClr>
                </a:solidFill>
                <a:cs typeface="Times New Roman" panose="02020603050405020304" pitchFamily="18" charset="0"/>
              </a:rPr>
              <a:t> ở </a:t>
            </a:r>
            <a:r>
              <a:rPr lang="en-US" sz="1800" dirty="0" err="1">
                <a:solidFill>
                  <a:schemeClr val="bg2">
                    <a:lumMod val="10000"/>
                  </a:schemeClr>
                </a:solidFill>
                <a:cs typeface="Times New Roman" panose="02020603050405020304" pitchFamily="18" charset="0"/>
              </a:rPr>
              <a:t>trước</a:t>
            </a:r>
            <a:r>
              <a:rPr lang="en-US" sz="1800" dirty="0">
                <a:solidFill>
                  <a:schemeClr val="bg2">
                    <a:lumMod val="10000"/>
                  </a:schemeClr>
                </a:solidFill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2">
                    <a:lumMod val="10000"/>
                  </a:schemeClr>
                </a:solidFill>
                <a:cs typeface="Times New Roman" panose="02020603050405020304" pitchFamily="18" charset="0"/>
              </a:rPr>
              <a:t>đó</a:t>
            </a:r>
            <a:r>
              <a:rPr lang="en-US" sz="1800" dirty="0">
                <a:solidFill>
                  <a:schemeClr val="bg2">
                    <a:lumMod val="10000"/>
                  </a:schemeClr>
                </a:solidFill>
                <a:cs typeface="Times New Roman" panose="02020603050405020304" pitchFamily="18" charset="0"/>
              </a:rPr>
              <a:t>.</a:t>
            </a:r>
            <a:endParaRPr lang="en-US" sz="1800" dirty="0"/>
          </a:p>
          <a:p>
            <a:pPr>
              <a:buFont typeface="Wingdings" panose="05000000000000000000" pitchFamily="2" charset="2"/>
              <a:buChar char="q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250637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3DD40-80B6-2E9D-AA4D-CB843A219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5. CLI (Command Line Interface) </a:t>
            </a:r>
            <a:r>
              <a:rPr lang="en-US" sz="3200" dirty="0" err="1"/>
              <a:t>và</a:t>
            </a:r>
            <a:r>
              <a:rPr lang="en-US" sz="3200" dirty="0"/>
              <a:t> </a:t>
            </a:r>
            <a:r>
              <a:rPr lang="en-US" sz="3200" dirty="0" err="1"/>
              <a:t>một</a:t>
            </a:r>
            <a:r>
              <a:rPr lang="en-US" sz="3200" dirty="0"/>
              <a:t> </a:t>
            </a:r>
            <a:r>
              <a:rPr lang="en-US" sz="3200" dirty="0" err="1"/>
              <a:t>số</a:t>
            </a:r>
            <a:r>
              <a:rPr lang="en-US" sz="3200" dirty="0"/>
              <a:t> command line </a:t>
            </a:r>
            <a:r>
              <a:rPr lang="en-US" sz="3200" dirty="0" err="1"/>
              <a:t>cơ</a:t>
            </a:r>
            <a:r>
              <a:rPr lang="en-US" sz="3200" dirty="0"/>
              <a:t> </a:t>
            </a:r>
            <a:r>
              <a:rPr lang="en-US" sz="3200" dirty="0" err="1"/>
              <a:t>bản</a:t>
            </a:r>
            <a:r>
              <a:rPr lang="en-US" sz="3200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95692F-9AE7-94B5-F89D-B033CD584C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Command </a:t>
            </a:r>
            <a:r>
              <a:rPr lang="en-US" sz="1800" b="1" dirty="0">
                <a:solidFill>
                  <a:schemeClr val="accent1">
                    <a:lumMod val="50000"/>
                  </a:schemeClr>
                </a:solidFill>
              </a:rPr>
              <a:t>cd</a:t>
            </a:r>
          </a:p>
          <a:p>
            <a:pPr marL="0" indent="0">
              <a:buNone/>
            </a:pPr>
            <a:r>
              <a:rPr lang="en-US" sz="1800" dirty="0" err="1"/>
              <a:t>Lệnh</a:t>
            </a:r>
            <a:r>
              <a:rPr lang="en-US" sz="1800" dirty="0"/>
              <a:t> cd </a:t>
            </a:r>
            <a:r>
              <a:rPr lang="en-US" sz="1800" dirty="0" err="1"/>
              <a:t>là</a:t>
            </a:r>
            <a:r>
              <a:rPr lang="en-US" sz="1800" dirty="0"/>
              <a:t> </a:t>
            </a:r>
            <a:r>
              <a:rPr lang="en-US" sz="1800" dirty="0" err="1"/>
              <a:t>lệnh</a:t>
            </a:r>
            <a:r>
              <a:rPr lang="en-US" sz="1800" dirty="0"/>
              <a:t> </a:t>
            </a:r>
            <a:r>
              <a:rPr lang="en-US" sz="1800" dirty="0" err="1"/>
              <a:t>được</a:t>
            </a:r>
            <a:r>
              <a:rPr lang="en-US" sz="1800" dirty="0"/>
              <a:t> </a:t>
            </a:r>
            <a:r>
              <a:rPr lang="en-US" sz="1800" dirty="0" err="1"/>
              <a:t>sử</a:t>
            </a:r>
            <a:r>
              <a:rPr lang="en-US" sz="1800" dirty="0"/>
              <a:t> </a:t>
            </a:r>
            <a:r>
              <a:rPr lang="en-US" sz="1800" dirty="0" err="1"/>
              <a:t>dụng</a:t>
            </a:r>
            <a:r>
              <a:rPr lang="en-US" sz="1800" dirty="0"/>
              <a:t> </a:t>
            </a:r>
            <a:r>
              <a:rPr lang="en-US" sz="1800" dirty="0" err="1"/>
              <a:t>để</a:t>
            </a:r>
            <a:r>
              <a:rPr lang="en-US" sz="1800" dirty="0"/>
              <a:t> </a:t>
            </a:r>
            <a:r>
              <a:rPr lang="en-US" sz="1800" dirty="0" err="1"/>
              <a:t>thay</a:t>
            </a:r>
            <a:r>
              <a:rPr lang="en-US" sz="1800" dirty="0"/>
              <a:t> </a:t>
            </a:r>
            <a:r>
              <a:rPr lang="en-US" sz="1800" dirty="0" err="1"/>
              <a:t>đổi</a:t>
            </a:r>
            <a:r>
              <a:rPr lang="en-US" sz="1800" dirty="0"/>
              <a:t> </a:t>
            </a:r>
            <a:r>
              <a:rPr lang="en-US" sz="1800" dirty="0" err="1"/>
              <a:t>các</a:t>
            </a:r>
            <a:r>
              <a:rPr lang="en-US" sz="1800" dirty="0"/>
              <a:t> </a:t>
            </a:r>
            <a:r>
              <a:rPr lang="en-US" sz="1800" dirty="0" err="1"/>
              <a:t>thư</a:t>
            </a:r>
            <a:r>
              <a:rPr lang="en-US" sz="1800" dirty="0"/>
              <a:t> </a:t>
            </a:r>
            <a:r>
              <a:rPr lang="en-US" sz="1800" dirty="0" err="1"/>
              <a:t>mục</a:t>
            </a:r>
            <a:r>
              <a:rPr lang="en-US" sz="1800" dirty="0"/>
              <a:t>, di </a:t>
            </a:r>
            <a:r>
              <a:rPr lang="en-US" sz="1800" dirty="0" err="1"/>
              <a:t>chuyển</a:t>
            </a:r>
            <a:r>
              <a:rPr lang="en-US" sz="1800" dirty="0"/>
              <a:t> </a:t>
            </a:r>
            <a:r>
              <a:rPr lang="en-US" sz="1800" dirty="0" err="1"/>
              <a:t>đến</a:t>
            </a:r>
            <a:r>
              <a:rPr lang="en-US" sz="1800" dirty="0"/>
              <a:t> </a:t>
            </a:r>
            <a:r>
              <a:rPr lang="en-US" sz="1800" dirty="0" err="1"/>
              <a:t>các</a:t>
            </a:r>
            <a:r>
              <a:rPr lang="en-US" sz="1800" dirty="0"/>
              <a:t> </a:t>
            </a:r>
            <a:r>
              <a:rPr lang="en-US" sz="1800" dirty="0" err="1"/>
              <a:t>thư</a:t>
            </a:r>
            <a:r>
              <a:rPr lang="en-US" sz="1800" dirty="0"/>
              <a:t> </a:t>
            </a:r>
            <a:r>
              <a:rPr lang="en-US" sz="1800" dirty="0" err="1"/>
              <a:t>mục</a:t>
            </a:r>
            <a:r>
              <a:rPr lang="en-US" sz="1800" dirty="0"/>
              <a:t> </a:t>
            </a:r>
            <a:r>
              <a:rPr lang="en-US" sz="1800" dirty="0" err="1"/>
              <a:t>đích</a:t>
            </a:r>
            <a:r>
              <a:rPr lang="en-US" sz="1800" dirty="0"/>
              <a:t>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1800" dirty="0"/>
              <a:t> </a:t>
            </a:r>
            <a:r>
              <a:rPr lang="en-US" sz="1800" dirty="0" err="1"/>
              <a:t>Cú</a:t>
            </a:r>
            <a:r>
              <a:rPr lang="en-US" sz="1800" dirty="0"/>
              <a:t> </a:t>
            </a:r>
            <a:r>
              <a:rPr lang="en-US" sz="1800" dirty="0" err="1"/>
              <a:t>pháp</a:t>
            </a:r>
            <a:r>
              <a:rPr lang="en-US" sz="1800" dirty="0"/>
              <a:t>: cd &lt; </a:t>
            </a:r>
            <a:r>
              <a:rPr lang="en-US" sz="1800" dirty="0" err="1"/>
              <a:t>tên</a:t>
            </a:r>
            <a:r>
              <a:rPr lang="en-US" sz="1800" dirty="0"/>
              <a:t> </a:t>
            </a:r>
            <a:r>
              <a:rPr lang="en-US" sz="1800" dirty="0" err="1"/>
              <a:t>thư</a:t>
            </a:r>
            <a:r>
              <a:rPr lang="en-US" sz="1800" dirty="0"/>
              <a:t> </a:t>
            </a:r>
            <a:r>
              <a:rPr lang="en-US" sz="1800" dirty="0" err="1"/>
              <a:t>mục</a:t>
            </a:r>
            <a:r>
              <a:rPr lang="en-US" sz="1800" dirty="0"/>
              <a:t> &gt;.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1800" dirty="0"/>
              <a:t> </a:t>
            </a:r>
            <a:r>
              <a:rPr lang="en-US" sz="1800" dirty="0" err="1"/>
              <a:t>Ký</a:t>
            </a:r>
            <a:r>
              <a:rPr lang="en-US" sz="1800" dirty="0"/>
              <a:t> </a:t>
            </a:r>
            <a:r>
              <a:rPr lang="en-US" sz="1800" dirty="0" err="1"/>
              <a:t>tự</a:t>
            </a:r>
            <a:r>
              <a:rPr lang="en-US" sz="1800" dirty="0"/>
              <a:t> “.” </a:t>
            </a:r>
            <a:r>
              <a:rPr lang="en-US" sz="1800" dirty="0" err="1"/>
              <a:t>và</a:t>
            </a:r>
            <a:r>
              <a:rPr lang="en-US" sz="1800" dirty="0"/>
              <a:t> “..” </a:t>
            </a:r>
            <a:r>
              <a:rPr lang="en-US" sz="1800" dirty="0" err="1"/>
              <a:t>trong</a:t>
            </a:r>
            <a:r>
              <a:rPr lang="en-US" sz="1800" dirty="0"/>
              <a:t> command line </a:t>
            </a:r>
            <a:r>
              <a:rPr lang="en-US" sz="1800" dirty="0" err="1"/>
              <a:t>được</a:t>
            </a:r>
            <a:r>
              <a:rPr lang="en-US" sz="1800" dirty="0"/>
              <a:t> </a:t>
            </a:r>
            <a:r>
              <a:rPr lang="en-US" sz="1800" dirty="0" err="1"/>
              <a:t>hiểu</a:t>
            </a:r>
            <a:r>
              <a:rPr lang="en-US" sz="1800" dirty="0"/>
              <a:t> </a:t>
            </a:r>
            <a:r>
              <a:rPr lang="en-US" sz="1800" dirty="0" err="1"/>
              <a:t>là</a:t>
            </a:r>
            <a:r>
              <a:rPr lang="en-US" sz="1800" dirty="0"/>
              <a:t> </a:t>
            </a:r>
            <a:r>
              <a:rPr lang="en-US" sz="1800" dirty="0" err="1"/>
              <a:t>thư</a:t>
            </a:r>
            <a:r>
              <a:rPr lang="en-US" sz="1800" dirty="0"/>
              <a:t> </a:t>
            </a:r>
            <a:r>
              <a:rPr lang="en-US" sz="1800" dirty="0" err="1"/>
              <a:t>mục</a:t>
            </a:r>
            <a:r>
              <a:rPr lang="en-US" sz="1800" dirty="0"/>
              <a:t> </a:t>
            </a:r>
            <a:r>
              <a:rPr lang="en-US" sz="1800" dirty="0" err="1"/>
              <a:t>hiện</a:t>
            </a:r>
            <a:r>
              <a:rPr lang="en-US" sz="1800" dirty="0"/>
              <a:t> </a:t>
            </a:r>
            <a:r>
              <a:rPr lang="en-US" sz="1800" dirty="0" err="1"/>
              <a:t>tại</a:t>
            </a:r>
            <a:r>
              <a:rPr lang="en-US" sz="1800" dirty="0"/>
              <a:t> </a:t>
            </a:r>
            <a:r>
              <a:rPr lang="en-US" sz="1800" dirty="0" err="1"/>
              <a:t>và</a:t>
            </a:r>
            <a:r>
              <a:rPr lang="en-US" sz="1800" dirty="0"/>
              <a:t> </a:t>
            </a:r>
            <a:r>
              <a:rPr lang="en-US" sz="1800" dirty="0" err="1"/>
              <a:t>thư</a:t>
            </a:r>
            <a:r>
              <a:rPr lang="en-US" sz="1800" dirty="0"/>
              <a:t> </a:t>
            </a:r>
            <a:r>
              <a:rPr lang="en-US" sz="1800" dirty="0" err="1"/>
              <a:t>mục</a:t>
            </a:r>
            <a:r>
              <a:rPr lang="en-US" sz="1800" dirty="0"/>
              <a:t> cha </a:t>
            </a:r>
            <a:r>
              <a:rPr lang="en-US" sz="1800" dirty="0" err="1"/>
              <a:t>của</a:t>
            </a:r>
            <a:r>
              <a:rPr lang="en-US" sz="1800" dirty="0"/>
              <a:t> </a:t>
            </a:r>
            <a:r>
              <a:rPr lang="en-US" sz="1800" dirty="0" err="1"/>
              <a:t>thư</a:t>
            </a:r>
            <a:r>
              <a:rPr lang="en-US" sz="1800" dirty="0"/>
              <a:t> </a:t>
            </a:r>
            <a:r>
              <a:rPr lang="en-US" sz="1800" dirty="0" err="1"/>
              <a:t>mục</a:t>
            </a:r>
            <a:r>
              <a:rPr lang="en-US" sz="1800" dirty="0"/>
              <a:t> </a:t>
            </a:r>
            <a:r>
              <a:rPr lang="en-US" sz="1800" dirty="0" err="1"/>
              <a:t>hiện</a:t>
            </a:r>
            <a:r>
              <a:rPr lang="en-US" sz="1800" dirty="0"/>
              <a:t> </a:t>
            </a:r>
            <a:r>
              <a:rPr lang="en-US" sz="1800" dirty="0" err="1"/>
              <a:t>tại</a:t>
            </a:r>
            <a:r>
              <a:rPr lang="en-US" sz="1800" dirty="0"/>
              <a:t>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1800" dirty="0"/>
              <a:t> </a:t>
            </a:r>
            <a:r>
              <a:rPr lang="en-US" sz="1800" dirty="0" err="1"/>
              <a:t>Để</a:t>
            </a:r>
            <a:r>
              <a:rPr lang="en-US" sz="1800" dirty="0"/>
              <a:t> di </a:t>
            </a:r>
            <a:r>
              <a:rPr lang="en-US" sz="1800" dirty="0" err="1"/>
              <a:t>chuyển</a:t>
            </a:r>
            <a:r>
              <a:rPr lang="en-US" sz="1800" dirty="0"/>
              <a:t> </a:t>
            </a:r>
            <a:r>
              <a:rPr lang="en-US" sz="1800" dirty="0" err="1"/>
              <a:t>đến</a:t>
            </a:r>
            <a:r>
              <a:rPr lang="en-US" sz="1800" dirty="0"/>
              <a:t> </a:t>
            </a:r>
            <a:r>
              <a:rPr lang="en-US" sz="1800" dirty="0" err="1"/>
              <a:t>thư</a:t>
            </a:r>
            <a:r>
              <a:rPr lang="en-US" sz="1800" dirty="0"/>
              <a:t> </a:t>
            </a:r>
            <a:r>
              <a:rPr lang="en-US" sz="1800" dirty="0" err="1"/>
              <a:t>mục</a:t>
            </a:r>
            <a:r>
              <a:rPr lang="en-US" sz="1800" dirty="0"/>
              <a:t> home </a:t>
            </a:r>
            <a:r>
              <a:rPr lang="en-US" sz="1800" dirty="0" err="1"/>
              <a:t>của</a:t>
            </a:r>
            <a:r>
              <a:rPr lang="en-US" sz="1800" dirty="0"/>
              <a:t> </a:t>
            </a:r>
            <a:r>
              <a:rPr lang="en-US" sz="1800" dirty="0" err="1"/>
              <a:t>mình</a:t>
            </a:r>
            <a:r>
              <a:rPr lang="en-US" sz="1800" dirty="0"/>
              <a:t>, </a:t>
            </a:r>
            <a:r>
              <a:rPr lang="en-US" sz="1800" dirty="0" err="1"/>
              <a:t>dùng</a:t>
            </a:r>
            <a:r>
              <a:rPr lang="en-US" sz="1800" dirty="0"/>
              <a:t> </a:t>
            </a:r>
            <a:r>
              <a:rPr lang="en-US" sz="1800" b="1" dirty="0">
                <a:solidFill>
                  <a:schemeClr val="accent1">
                    <a:lumMod val="50000"/>
                  </a:schemeClr>
                </a:solidFill>
              </a:rPr>
              <a:t>cd ~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1800" dirty="0" err="1"/>
              <a:t>để</a:t>
            </a:r>
            <a:r>
              <a:rPr lang="en-US" sz="1800" dirty="0"/>
              <a:t> di </a:t>
            </a:r>
            <a:r>
              <a:rPr lang="en-US" sz="1800" dirty="0" err="1"/>
              <a:t>chuyển</a:t>
            </a:r>
            <a:r>
              <a:rPr lang="en-US" sz="1800" dirty="0"/>
              <a:t> </a:t>
            </a:r>
            <a:r>
              <a:rPr lang="en-US" sz="1800" dirty="0" err="1"/>
              <a:t>một</a:t>
            </a:r>
            <a:r>
              <a:rPr lang="en-US" sz="1800" dirty="0"/>
              <a:t> </a:t>
            </a:r>
            <a:r>
              <a:rPr lang="en-US" sz="1800" dirty="0" err="1"/>
              <a:t>cách</a:t>
            </a:r>
            <a:r>
              <a:rPr lang="en-US" sz="1800" dirty="0"/>
              <a:t> </a:t>
            </a:r>
            <a:r>
              <a:rPr lang="en-US" sz="1800" dirty="0" err="1"/>
              <a:t>nhanh</a:t>
            </a:r>
            <a:r>
              <a:rPr lang="en-US" sz="1800" dirty="0"/>
              <a:t> </a:t>
            </a:r>
            <a:r>
              <a:rPr lang="en-US" sz="1800" dirty="0" err="1"/>
              <a:t>chóng</a:t>
            </a:r>
            <a:r>
              <a:rPr lang="en-US" sz="1800" dirty="0"/>
              <a:t> </a:t>
            </a:r>
            <a:r>
              <a:rPr lang="en-US" sz="1800" dirty="0" err="1"/>
              <a:t>hoặc</a:t>
            </a:r>
            <a:r>
              <a:rPr lang="en-US" sz="1800" dirty="0"/>
              <a:t> </a:t>
            </a:r>
            <a:r>
              <a:rPr lang="en-US" sz="1800" b="1" dirty="0">
                <a:solidFill>
                  <a:schemeClr val="accent1">
                    <a:lumMod val="50000"/>
                  </a:schemeClr>
                </a:solidFill>
              </a:rPr>
              <a:t>cd ~/&lt;</a:t>
            </a:r>
            <a:r>
              <a:rPr lang="en-US" sz="1800" b="1" dirty="0" err="1">
                <a:solidFill>
                  <a:schemeClr val="accent1">
                    <a:lumMod val="50000"/>
                  </a:schemeClr>
                </a:solidFill>
              </a:rPr>
              <a:t>user_name</a:t>
            </a:r>
            <a:r>
              <a:rPr lang="en-US" sz="1800" b="1" dirty="0">
                <a:solidFill>
                  <a:schemeClr val="accent1">
                    <a:lumMod val="50000"/>
                  </a:schemeClr>
                </a:solidFill>
              </a:rPr>
              <a:t>&gt;.</a:t>
            </a:r>
          </a:p>
        </p:txBody>
      </p:sp>
    </p:spTree>
    <p:extLst>
      <p:ext uri="{BB962C8B-B14F-4D97-AF65-F5344CB8AC3E}">
        <p14:creationId xmlns:p14="http://schemas.microsoft.com/office/powerpoint/2010/main" val="288320903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83CE15-0400-9D6F-7429-688750563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5. CLI (Command Line Interface) </a:t>
            </a:r>
            <a:r>
              <a:rPr lang="en-US" sz="3200" dirty="0" err="1"/>
              <a:t>và</a:t>
            </a:r>
            <a:r>
              <a:rPr lang="en-US" sz="3200" dirty="0"/>
              <a:t> </a:t>
            </a:r>
            <a:r>
              <a:rPr lang="en-US" sz="3200" dirty="0" err="1"/>
              <a:t>một</a:t>
            </a:r>
            <a:r>
              <a:rPr lang="en-US" sz="3200" dirty="0"/>
              <a:t> </a:t>
            </a:r>
            <a:r>
              <a:rPr lang="en-US" sz="3200" dirty="0" err="1"/>
              <a:t>số</a:t>
            </a:r>
            <a:r>
              <a:rPr lang="en-US" sz="3200" dirty="0"/>
              <a:t> command line </a:t>
            </a:r>
            <a:r>
              <a:rPr lang="en-US" sz="3200" dirty="0" err="1"/>
              <a:t>cơ</a:t>
            </a:r>
            <a:r>
              <a:rPr lang="en-US" sz="3200" dirty="0"/>
              <a:t> </a:t>
            </a:r>
            <a:r>
              <a:rPr lang="en-US" sz="3200" dirty="0" err="1"/>
              <a:t>bản</a:t>
            </a:r>
            <a:r>
              <a:rPr lang="en-US" sz="3200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95E90A-39CF-AD24-3070-C772A6E4A6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sz="1800" dirty="0"/>
              <a:t> </a:t>
            </a:r>
            <a:r>
              <a:rPr lang="en-US" sz="1800" dirty="0" err="1"/>
              <a:t>Đường</a:t>
            </a:r>
            <a:r>
              <a:rPr lang="en-US" sz="1800" dirty="0"/>
              <a:t> </a:t>
            </a:r>
            <a:r>
              <a:rPr lang="en-US" sz="1800" dirty="0" err="1"/>
              <a:t>dẫn</a:t>
            </a:r>
            <a:r>
              <a:rPr lang="en-US" sz="1800" dirty="0"/>
              <a:t> </a:t>
            </a:r>
            <a:r>
              <a:rPr lang="en-US" sz="1800" dirty="0" err="1"/>
              <a:t>tuyệt</a:t>
            </a:r>
            <a:r>
              <a:rPr lang="en-US" sz="1800" dirty="0"/>
              <a:t> </a:t>
            </a:r>
            <a:r>
              <a:rPr lang="en-US" sz="1800" dirty="0" err="1"/>
              <a:t>đối</a:t>
            </a:r>
            <a:r>
              <a:rPr lang="en-US" sz="1800" dirty="0"/>
              <a:t> </a:t>
            </a:r>
            <a:r>
              <a:rPr lang="en-US" sz="1800" dirty="0" err="1"/>
              <a:t>và</a:t>
            </a:r>
            <a:r>
              <a:rPr lang="en-US" sz="1800" dirty="0"/>
              <a:t> </a:t>
            </a:r>
            <a:r>
              <a:rPr lang="en-US" sz="1800" dirty="0" err="1"/>
              <a:t>đường</a:t>
            </a:r>
            <a:r>
              <a:rPr lang="en-US" sz="1800" dirty="0"/>
              <a:t> </a:t>
            </a:r>
            <a:r>
              <a:rPr lang="en-US" sz="1800" dirty="0" err="1"/>
              <a:t>dẫn</a:t>
            </a:r>
            <a:r>
              <a:rPr lang="en-US" sz="1800" dirty="0"/>
              <a:t> </a:t>
            </a:r>
            <a:r>
              <a:rPr lang="en-US" sz="1800" dirty="0" err="1"/>
              <a:t>tương</a:t>
            </a:r>
            <a:r>
              <a:rPr lang="en-US" sz="1800" dirty="0"/>
              <a:t> </a:t>
            </a:r>
            <a:r>
              <a:rPr lang="en-US" sz="1800" dirty="0" err="1"/>
              <a:t>đối</a:t>
            </a:r>
            <a:endParaRPr lang="en-US" sz="180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1800" dirty="0"/>
              <a:t> </a:t>
            </a:r>
            <a:r>
              <a:rPr lang="en-US" sz="1800" dirty="0" err="1"/>
              <a:t>Đường</a:t>
            </a:r>
            <a:r>
              <a:rPr lang="en-US" sz="1800" dirty="0"/>
              <a:t> </a:t>
            </a:r>
            <a:r>
              <a:rPr lang="en-US" sz="1800" dirty="0" err="1"/>
              <a:t>dẫn</a:t>
            </a:r>
            <a:r>
              <a:rPr lang="en-US" sz="1800" dirty="0"/>
              <a:t> </a:t>
            </a:r>
            <a:r>
              <a:rPr lang="en-US" sz="1800" dirty="0" err="1"/>
              <a:t>tuyệt</a:t>
            </a:r>
            <a:r>
              <a:rPr lang="en-US" sz="1800" dirty="0"/>
              <a:t> </a:t>
            </a:r>
            <a:r>
              <a:rPr lang="en-US" sz="1800" dirty="0" err="1"/>
              <a:t>đối</a:t>
            </a:r>
            <a:r>
              <a:rPr lang="en-US" sz="1800" dirty="0"/>
              <a:t> </a:t>
            </a:r>
            <a:r>
              <a:rPr lang="en-US" sz="1800" dirty="0" err="1"/>
              <a:t>là</a:t>
            </a:r>
            <a:r>
              <a:rPr lang="en-US" sz="1800" dirty="0"/>
              <a:t> </a:t>
            </a:r>
            <a:r>
              <a:rPr lang="en-US" sz="1800" dirty="0" err="1"/>
              <a:t>đường</a:t>
            </a:r>
            <a:r>
              <a:rPr lang="en-US" sz="1800" dirty="0"/>
              <a:t> </a:t>
            </a:r>
            <a:r>
              <a:rPr lang="en-US" sz="1800" dirty="0" err="1"/>
              <a:t>dẫn</a:t>
            </a:r>
            <a:r>
              <a:rPr lang="en-US" sz="1800" dirty="0"/>
              <a:t> </a:t>
            </a:r>
            <a:r>
              <a:rPr lang="en-US" sz="1800" dirty="0" err="1"/>
              <a:t>bắt</a:t>
            </a:r>
            <a:r>
              <a:rPr lang="en-US" sz="1800" dirty="0"/>
              <a:t> </a:t>
            </a:r>
            <a:r>
              <a:rPr lang="en-US" sz="1800" dirty="0" err="1"/>
              <a:t>đầu</a:t>
            </a:r>
            <a:r>
              <a:rPr lang="en-US" sz="1800" dirty="0"/>
              <a:t> </a:t>
            </a:r>
            <a:r>
              <a:rPr lang="en-US" sz="1800" dirty="0" err="1"/>
              <a:t>từ</a:t>
            </a:r>
            <a:r>
              <a:rPr lang="en-US" sz="1800" dirty="0"/>
              <a:t> </a:t>
            </a:r>
            <a:r>
              <a:rPr lang="en-US" sz="1800" dirty="0" err="1"/>
              <a:t>thư</a:t>
            </a:r>
            <a:r>
              <a:rPr lang="en-US" sz="1800" dirty="0"/>
              <a:t> </a:t>
            </a:r>
            <a:r>
              <a:rPr lang="en-US" sz="1800" dirty="0" err="1"/>
              <a:t>mục</a:t>
            </a:r>
            <a:r>
              <a:rPr lang="en-US" sz="1800" dirty="0"/>
              <a:t> </a:t>
            </a:r>
            <a:r>
              <a:rPr lang="en-US" sz="1800" dirty="0" err="1"/>
              <a:t>gốc</a:t>
            </a:r>
            <a:r>
              <a:rPr lang="en-US" sz="1800" dirty="0"/>
              <a:t> /.</a:t>
            </a:r>
          </a:p>
          <a:p>
            <a:pPr marL="0" indent="0">
              <a:buNone/>
            </a:pPr>
            <a:r>
              <a:rPr lang="en-US" sz="1800" dirty="0" err="1"/>
              <a:t>Ví</a:t>
            </a:r>
            <a:r>
              <a:rPr lang="en-US" sz="1800" dirty="0"/>
              <a:t> </a:t>
            </a:r>
            <a:r>
              <a:rPr lang="en-US" sz="1800" dirty="0" err="1"/>
              <a:t>dụ</a:t>
            </a:r>
            <a:r>
              <a:rPr lang="en-US" sz="1800" dirty="0"/>
              <a:t>: cd /home/</a:t>
            </a:r>
            <a:r>
              <a:rPr lang="en-US" sz="1800" dirty="0" err="1"/>
              <a:t>nhphong</a:t>
            </a:r>
            <a:r>
              <a:rPr lang="en-US" sz="1800" dirty="0"/>
              <a:t>/Downloads</a:t>
            </a:r>
          </a:p>
          <a:p>
            <a:pPr marL="0" indent="0">
              <a:buNone/>
            </a:pPr>
            <a:endParaRPr lang="en-US" sz="180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1800" dirty="0"/>
              <a:t> </a:t>
            </a:r>
            <a:r>
              <a:rPr lang="en-US" sz="1800" dirty="0" err="1"/>
              <a:t>Đường</a:t>
            </a:r>
            <a:r>
              <a:rPr lang="en-US" sz="1800" dirty="0"/>
              <a:t> </a:t>
            </a:r>
            <a:r>
              <a:rPr lang="en-US" sz="1800" dirty="0" err="1"/>
              <a:t>dẫn</a:t>
            </a:r>
            <a:r>
              <a:rPr lang="en-US" sz="1800" dirty="0"/>
              <a:t> </a:t>
            </a:r>
            <a:r>
              <a:rPr lang="en-US" sz="1800" dirty="0" err="1"/>
              <a:t>tương</a:t>
            </a:r>
            <a:r>
              <a:rPr lang="en-US" sz="1800" dirty="0"/>
              <a:t> </a:t>
            </a:r>
            <a:r>
              <a:rPr lang="en-US" sz="1800" dirty="0" err="1"/>
              <a:t>đối</a:t>
            </a:r>
            <a:r>
              <a:rPr lang="en-US" sz="1800" dirty="0"/>
              <a:t> </a:t>
            </a:r>
            <a:r>
              <a:rPr lang="en-US" sz="1800" dirty="0" err="1"/>
              <a:t>là</a:t>
            </a:r>
            <a:r>
              <a:rPr lang="en-US" sz="1800" dirty="0"/>
              <a:t> </a:t>
            </a:r>
            <a:r>
              <a:rPr lang="en-US" sz="1800" dirty="0" err="1"/>
              <a:t>đường</a:t>
            </a:r>
            <a:r>
              <a:rPr lang="en-US" sz="1800" dirty="0"/>
              <a:t> </a:t>
            </a:r>
            <a:r>
              <a:rPr lang="en-US" sz="1800" dirty="0" err="1"/>
              <a:t>dẫn</a:t>
            </a:r>
            <a:r>
              <a:rPr lang="en-US" sz="1800" dirty="0"/>
              <a:t> </a:t>
            </a:r>
            <a:r>
              <a:rPr lang="en-US" sz="1800" dirty="0" err="1"/>
              <a:t>bắt</a:t>
            </a:r>
            <a:r>
              <a:rPr lang="en-US" sz="1800" dirty="0"/>
              <a:t> </a:t>
            </a:r>
            <a:r>
              <a:rPr lang="en-US" sz="1800" dirty="0" err="1"/>
              <a:t>đầu</a:t>
            </a:r>
            <a:r>
              <a:rPr lang="en-US" sz="1800" dirty="0"/>
              <a:t> </a:t>
            </a:r>
            <a:r>
              <a:rPr lang="en-US" sz="1800" dirty="0" err="1"/>
              <a:t>từ</a:t>
            </a:r>
            <a:r>
              <a:rPr lang="en-US" sz="1800" dirty="0"/>
              <a:t> </a:t>
            </a:r>
            <a:r>
              <a:rPr lang="en-US" sz="1800" dirty="0" err="1"/>
              <a:t>thư</a:t>
            </a:r>
            <a:r>
              <a:rPr lang="en-US" sz="1800" dirty="0"/>
              <a:t> </a:t>
            </a:r>
            <a:r>
              <a:rPr lang="en-US" sz="1800" dirty="0" err="1"/>
              <a:t>mục</a:t>
            </a:r>
            <a:r>
              <a:rPr lang="en-US" sz="1800" dirty="0"/>
              <a:t> </a:t>
            </a:r>
            <a:r>
              <a:rPr lang="en-US" sz="1800" dirty="0" err="1"/>
              <a:t>mà</a:t>
            </a:r>
            <a:r>
              <a:rPr lang="en-US" sz="1800" dirty="0"/>
              <a:t> </a:t>
            </a:r>
            <a:r>
              <a:rPr lang="en-US" sz="1800" dirty="0" err="1"/>
              <a:t>bạn</a:t>
            </a:r>
            <a:r>
              <a:rPr lang="en-US" sz="1800" dirty="0"/>
              <a:t> </a:t>
            </a:r>
            <a:r>
              <a:rPr lang="en-US" sz="1800" dirty="0" err="1"/>
              <a:t>đang</a:t>
            </a:r>
            <a:r>
              <a:rPr lang="en-US" sz="1800" dirty="0"/>
              <a:t> </a:t>
            </a:r>
            <a:r>
              <a:rPr lang="en-US" sz="1800" dirty="0" err="1"/>
              <a:t>làm</a:t>
            </a:r>
            <a:r>
              <a:rPr lang="en-US" sz="1800" dirty="0"/>
              <a:t> </a:t>
            </a:r>
            <a:r>
              <a:rPr lang="en-US" sz="1800" dirty="0" err="1"/>
              <a:t>việc</a:t>
            </a:r>
            <a:r>
              <a:rPr lang="en-US" sz="1800" dirty="0"/>
              <a:t> </a:t>
            </a:r>
            <a:r>
              <a:rPr lang="en-US" sz="1800" dirty="0" err="1"/>
              <a:t>và</a:t>
            </a:r>
            <a:r>
              <a:rPr lang="en-US" sz="1800" dirty="0"/>
              <a:t> </a:t>
            </a:r>
            <a:r>
              <a:rPr lang="en-US" sz="1800" dirty="0" err="1"/>
              <a:t>được</a:t>
            </a:r>
            <a:r>
              <a:rPr lang="en-US" sz="1800" dirty="0"/>
              <a:t> </a:t>
            </a:r>
            <a:r>
              <a:rPr lang="en-US" sz="1800" dirty="0" err="1"/>
              <a:t>sử</a:t>
            </a:r>
            <a:r>
              <a:rPr lang="en-US" sz="1800" dirty="0"/>
              <a:t> </a:t>
            </a:r>
            <a:r>
              <a:rPr lang="en-US" sz="1800" dirty="0" err="1"/>
              <a:t>dụng</a:t>
            </a:r>
            <a:r>
              <a:rPr lang="en-US" sz="1800" dirty="0"/>
              <a:t> </a:t>
            </a:r>
            <a:r>
              <a:rPr lang="en-US" sz="1800" dirty="0" err="1"/>
              <a:t>các</a:t>
            </a:r>
            <a:r>
              <a:rPr lang="en-US" sz="1800" dirty="0"/>
              <a:t> </a:t>
            </a:r>
            <a:r>
              <a:rPr lang="en-US" sz="1800" dirty="0" err="1"/>
              <a:t>ký</a:t>
            </a:r>
            <a:r>
              <a:rPr lang="en-US" sz="1800" dirty="0"/>
              <a:t> </a:t>
            </a:r>
            <a:r>
              <a:rPr lang="en-US" sz="1800" dirty="0" err="1"/>
              <a:t>tự</a:t>
            </a:r>
            <a:r>
              <a:rPr lang="en-US" sz="1800" dirty="0"/>
              <a:t> “.” </a:t>
            </a:r>
            <a:r>
              <a:rPr lang="en-US" sz="1800" dirty="0" err="1"/>
              <a:t>và</a:t>
            </a:r>
            <a:r>
              <a:rPr lang="en-US" sz="1800" dirty="0"/>
              <a:t> “..”.</a:t>
            </a:r>
          </a:p>
          <a:p>
            <a:pPr marL="0" indent="0">
              <a:buNone/>
            </a:pPr>
            <a:r>
              <a:rPr lang="en-US" sz="1800" dirty="0" err="1"/>
              <a:t>Ví</a:t>
            </a:r>
            <a:r>
              <a:rPr lang="en-US" sz="1800" dirty="0"/>
              <a:t> </a:t>
            </a:r>
            <a:r>
              <a:rPr lang="en-US" sz="1800" dirty="0" err="1"/>
              <a:t>dụ</a:t>
            </a:r>
            <a:r>
              <a:rPr lang="en-US" sz="1800" dirty="0"/>
              <a:t>: </a:t>
            </a:r>
            <a:r>
              <a:rPr lang="en-US" sz="1800" dirty="0" err="1"/>
              <a:t>thư</a:t>
            </a:r>
            <a:r>
              <a:rPr lang="en-US" sz="1800" dirty="0"/>
              <a:t> </a:t>
            </a:r>
            <a:r>
              <a:rPr lang="en-US" sz="1800" dirty="0" err="1"/>
              <a:t>việc</a:t>
            </a:r>
            <a:r>
              <a:rPr lang="en-US" sz="1800" dirty="0"/>
              <a:t> </a:t>
            </a:r>
            <a:r>
              <a:rPr lang="en-US" sz="1800" dirty="0" err="1"/>
              <a:t>hiện</a:t>
            </a:r>
            <a:r>
              <a:rPr lang="en-US" sz="1800" dirty="0"/>
              <a:t> </a:t>
            </a:r>
            <a:r>
              <a:rPr lang="en-US" sz="1800" dirty="0" err="1"/>
              <a:t>tại</a:t>
            </a:r>
            <a:r>
              <a:rPr lang="en-US" sz="1800" dirty="0"/>
              <a:t> </a:t>
            </a:r>
            <a:r>
              <a:rPr lang="en-US" sz="1800" dirty="0" err="1"/>
              <a:t>đang</a:t>
            </a:r>
            <a:r>
              <a:rPr lang="en-US" sz="1800" dirty="0"/>
              <a:t> </a:t>
            </a:r>
            <a:r>
              <a:rPr lang="en-US" sz="1800" dirty="0" err="1"/>
              <a:t>đứng</a:t>
            </a:r>
            <a:r>
              <a:rPr lang="en-US" sz="1800" dirty="0"/>
              <a:t> </a:t>
            </a:r>
            <a:r>
              <a:rPr lang="en-US" sz="1800" dirty="0" err="1"/>
              <a:t>hiện</a:t>
            </a:r>
            <a:r>
              <a:rPr lang="en-US" sz="1800" dirty="0"/>
              <a:t> </a:t>
            </a:r>
            <a:r>
              <a:rPr lang="en-US" sz="1800" dirty="0" err="1"/>
              <a:t>tại</a:t>
            </a:r>
            <a:r>
              <a:rPr lang="en-US" sz="1800" dirty="0"/>
              <a:t> </a:t>
            </a:r>
            <a:r>
              <a:rPr lang="en-US" sz="1800" dirty="0" err="1"/>
              <a:t>là</a:t>
            </a:r>
            <a:r>
              <a:rPr lang="en-US" sz="1800" dirty="0"/>
              <a:t> /home/</a:t>
            </a:r>
            <a:r>
              <a:rPr lang="en-US" sz="1800" dirty="0" err="1"/>
              <a:t>nhphong</a:t>
            </a:r>
            <a:r>
              <a:rPr lang="en-US" sz="1800" dirty="0"/>
              <a:t> </a:t>
            </a:r>
          </a:p>
          <a:p>
            <a:pPr marL="0" indent="0">
              <a:buNone/>
            </a:pPr>
            <a:r>
              <a:rPr lang="en-US" sz="1800" dirty="0" err="1"/>
              <a:t>Để</a:t>
            </a:r>
            <a:r>
              <a:rPr lang="en-US" sz="1800" dirty="0"/>
              <a:t> di </a:t>
            </a:r>
            <a:r>
              <a:rPr lang="en-US" sz="1800" dirty="0" err="1"/>
              <a:t>chuyển</a:t>
            </a:r>
            <a:r>
              <a:rPr lang="en-US" sz="1800" dirty="0"/>
              <a:t> </a:t>
            </a:r>
            <a:r>
              <a:rPr lang="en-US" sz="1800" dirty="0" err="1"/>
              <a:t>thư</a:t>
            </a:r>
            <a:r>
              <a:rPr lang="en-US" sz="1800" dirty="0"/>
              <a:t> </a:t>
            </a:r>
            <a:r>
              <a:rPr lang="en-US" sz="1800" dirty="0" err="1"/>
              <a:t>mục</a:t>
            </a:r>
            <a:r>
              <a:rPr lang="en-US" sz="1800" dirty="0"/>
              <a:t> Download ta </a:t>
            </a:r>
            <a:r>
              <a:rPr lang="en-US" sz="1800" dirty="0" err="1"/>
              <a:t>có</a:t>
            </a:r>
            <a:r>
              <a:rPr lang="en-US" sz="1800" dirty="0"/>
              <a:t> </a:t>
            </a:r>
            <a:r>
              <a:rPr lang="en-US" sz="1800" dirty="0" err="1"/>
              <a:t>thể</a:t>
            </a:r>
            <a:r>
              <a:rPr lang="en-US" sz="1800" dirty="0"/>
              <a:t> </a:t>
            </a:r>
            <a:r>
              <a:rPr lang="en-US" sz="1800" dirty="0" err="1"/>
              <a:t>làm</a:t>
            </a:r>
            <a:r>
              <a:rPr lang="en-US" sz="1800" dirty="0"/>
              <a:t> </a:t>
            </a:r>
            <a:r>
              <a:rPr lang="en-US" sz="1800" dirty="0" err="1"/>
              <a:t>theo</a:t>
            </a:r>
            <a:r>
              <a:rPr lang="en-US" sz="1800" dirty="0"/>
              <a:t> </a:t>
            </a:r>
            <a:r>
              <a:rPr lang="en-US" sz="1800" dirty="0" err="1"/>
              <a:t>hai</a:t>
            </a:r>
            <a:r>
              <a:rPr lang="en-US" sz="1800" dirty="0"/>
              <a:t> </a:t>
            </a:r>
            <a:r>
              <a:rPr lang="en-US" sz="1800" dirty="0" err="1"/>
              <a:t>cách</a:t>
            </a:r>
            <a:r>
              <a:rPr lang="en-US" sz="1800" dirty="0"/>
              <a:t> </a:t>
            </a:r>
            <a:r>
              <a:rPr lang="en-US" sz="1800" dirty="0" err="1"/>
              <a:t>sau</a:t>
            </a:r>
            <a:r>
              <a:rPr lang="en-US" sz="1800" dirty="0"/>
              <a:t>: cd Download </a:t>
            </a:r>
            <a:r>
              <a:rPr lang="en-US" sz="1800" dirty="0" err="1"/>
              <a:t>hoặc</a:t>
            </a:r>
            <a:r>
              <a:rPr lang="en-US" sz="1800" dirty="0"/>
              <a:t> cd . /Download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8872595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83CE15-0400-9D6F-7429-688750563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5. CLI (Command Line Interface) </a:t>
            </a:r>
            <a:r>
              <a:rPr lang="en-US" sz="3200" dirty="0" err="1"/>
              <a:t>và</a:t>
            </a:r>
            <a:r>
              <a:rPr lang="en-US" sz="3200" dirty="0"/>
              <a:t> </a:t>
            </a:r>
            <a:r>
              <a:rPr lang="en-US" sz="3200" dirty="0" err="1"/>
              <a:t>một</a:t>
            </a:r>
            <a:r>
              <a:rPr lang="en-US" sz="3200" dirty="0"/>
              <a:t> </a:t>
            </a:r>
            <a:r>
              <a:rPr lang="en-US" sz="3200" dirty="0" err="1"/>
              <a:t>số</a:t>
            </a:r>
            <a:r>
              <a:rPr lang="en-US" sz="3200" dirty="0"/>
              <a:t> command line </a:t>
            </a:r>
            <a:r>
              <a:rPr lang="en-US" sz="3200" dirty="0" err="1"/>
              <a:t>cơ</a:t>
            </a:r>
            <a:r>
              <a:rPr lang="en-US" sz="3200" dirty="0"/>
              <a:t> </a:t>
            </a:r>
            <a:r>
              <a:rPr lang="en-US" sz="3200" dirty="0" err="1"/>
              <a:t>bản</a:t>
            </a:r>
            <a:r>
              <a:rPr lang="en-US" sz="3200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95E90A-39CF-AD24-3070-C772A6E4A6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Command ls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1800" dirty="0"/>
              <a:t> </a:t>
            </a:r>
            <a:r>
              <a:rPr lang="en-US" sz="1800" dirty="0" err="1"/>
              <a:t>Lệnh</a:t>
            </a:r>
            <a:r>
              <a:rPr lang="en-US" sz="1800" dirty="0"/>
              <a:t> </a:t>
            </a:r>
            <a:r>
              <a:rPr lang="en-US" sz="1800" dirty="0" err="1"/>
              <a:t>là</a:t>
            </a:r>
            <a:r>
              <a:rPr lang="en-US" sz="1800" dirty="0"/>
              <a:t> ls </a:t>
            </a:r>
            <a:r>
              <a:rPr lang="en-US" sz="1800" dirty="0" err="1"/>
              <a:t>là</a:t>
            </a:r>
            <a:r>
              <a:rPr lang="en-US" sz="1800" dirty="0"/>
              <a:t> </a:t>
            </a:r>
            <a:r>
              <a:rPr lang="en-US" sz="1800" dirty="0" err="1"/>
              <a:t>lệnh</a:t>
            </a:r>
            <a:r>
              <a:rPr lang="en-US" sz="1800" dirty="0"/>
              <a:t> </a:t>
            </a:r>
            <a:r>
              <a:rPr lang="en-US" sz="1800" dirty="0" err="1"/>
              <a:t>dùng</a:t>
            </a:r>
            <a:r>
              <a:rPr lang="en-US" sz="1800" dirty="0"/>
              <a:t> </a:t>
            </a:r>
            <a:r>
              <a:rPr lang="en-US" sz="1800" dirty="0" err="1"/>
              <a:t>để</a:t>
            </a:r>
            <a:r>
              <a:rPr lang="en-US" sz="1800" dirty="0"/>
              <a:t> </a:t>
            </a:r>
            <a:r>
              <a:rPr lang="en-US" sz="1800" dirty="0" err="1"/>
              <a:t>liệt</a:t>
            </a:r>
            <a:r>
              <a:rPr lang="en-US" sz="1800" dirty="0"/>
              <a:t> </a:t>
            </a:r>
            <a:r>
              <a:rPr lang="en-US" sz="1800" dirty="0" err="1"/>
              <a:t>kê</a:t>
            </a:r>
            <a:r>
              <a:rPr lang="en-US" sz="1800" dirty="0"/>
              <a:t> </a:t>
            </a:r>
            <a:r>
              <a:rPr lang="en-US" sz="1800" dirty="0" err="1"/>
              <a:t>các</a:t>
            </a:r>
            <a:r>
              <a:rPr lang="en-US" sz="1800" dirty="0"/>
              <a:t> file </a:t>
            </a:r>
            <a:r>
              <a:rPr lang="en-US" sz="1800" dirty="0" err="1"/>
              <a:t>và</a:t>
            </a:r>
            <a:r>
              <a:rPr lang="en-US" sz="1800" dirty="0"/>
              <a:t> </a:t>
            </a:r>
            <a:r>
              <a:rPr lang="en-US" sz="1800" dirty="0" err="1"/>
              <a:t>thư</a:t>
            </a:r>
            <a:r>
              <a:rPr lang="en-US" sz="1800" dirty="0"/>
              <a:t> </a:t>
            </a:r>
            <a:r>
              <a:rPr lang="en-US" sz="1800" dirty="0" err="1"/>
              <a:t>mục</a:t>
            </a:r>
            <a:r>
              <a:rPr lang="en-US" sz="1800" dirty="0"/>
              <a:t> </a:t>
            </a:r>
            <a:r>
              <a:rPr lang="en-US" sz="1800" dirty="0" err="1"/>
              <a:t>trong</a:t>
            </a:r>
            <a:r>
              <a:rPr lang="en-US" sz="1800" dirty="0"/>
              <a:t> Linux, </a:t>
            </a:r>
            <a:r>
              <a:rPr lang="en-US" sz="1800" dirty="0" err="1"/>
              <a:t>có</a:t>
            </a:r>
            <a:r>
              <a:rPr lang="en-US" sz="1800" dirty="0"/>
              <a:t> </a:t>
            </a:r>
            <a:r>
              <a:rPr lang="en-US" sz="1800" dirty="0" err="1"/>
              <a:t>thể</a:t>
            </a:r>
            <a:r>
              <a:rPr lang="en-US" sz="1800" dirty="0"/>
              <a:t> </a:t>
            </a:r>
            <a:r>
              <a:rPr lang="en-US" sz="1800" dirty="0" err="1"/>
              <a:t>liệt</a:t>
            </a:r>
            <a:r>
              <a:rPr lang="en-US" sz="1800" dirty="0"/>
              <a:t> </a:t>
            </a:r>
            <a:r>
              <a:rPr lang="en-US" sz="1800" dirty="0" err="1"/>
              <a:t>kê</a:t>
            </a:r>
            <a:r>
              <a:rPr lang="en-US" sz="1800" dirty="0"/>
              <a:t> </a:t>
            </a:r>
            <a:r>
              <a:rPr lang="en-US" sz="1800" dirty="0" err="1"/>
              <a:t>theo</a:t>
            </a:r>
            <a:r>
              <a:rPr lang="en-US" sz="1800" dirty="0"/>
              <a:t> </a:t>
            </a:r>
            <a:r>
              <a:rPr lang="en-US" sz="1800" dirty="0" err="1"/>
              <a:t>danh</a:t>
            </a:r>
            <a:r>
              <a:rPr lang="en-US" sz="1800" dirty="0"/>
              <a:t> </a:t>
            </a:r>
            <a:r>
              <a:rPr lang="en-US" sz="1800" dirty="0" err="1"/>
              <a:t>sách</a:t>
            </a:r>
            <a:r>
              <a:rPr lang="en-US" sz="1800" dirty="0"/>
              <a:t> </a:t>
            </a:r>
            <a:r>
              <a:rPr lang="en-US" sz="1800" dirty="0" err="1"/>
              <a:t>tên</a:t>
            </a:r>
            <a:r>
              <a:rPr lang="en-US" sz="1800" dirty="0"/>
              <a:t> </a:t>
            </a:r>
            <a:r>
              <a:rPr lang="en-US" sz="1800" dirty="0" err="1"/>
              <a:t>hoặc</a:t>
            </a:r>
            <a:r>
              <a:rPr lang="en-US" sz="1800" dirty="0"/>
              <a:t> dung </a:t>
            </a:r>
            <a:r>
              <a:rPr lang="en-US" sz="1800" dirty="0" err="1"/>
              <a:t>lượng</a:t>
            </a:r>
            <a:r>
              <a:rPr lang="en-US" sz="1800" dirty="0"/>
              <a:t> file, </a:t>
            </a:r>
            <a:r>
              <a:rPr lang="en-US" sz="1800" dirty="0" err="1"/>
              <a:t>quyền</a:t>
            </a:r>
            <a:r>
              <a:rPr lang="en-US" sz="1800" dirty="0"/>
              <a:t>, </a:t>
            </a:r>
            <a:r>
              <a:rPr lang="en-US" sz="1800" dirty="0" err="1"/>
              <a:t>chủ</a:t>
            </a:r>
            <a:r>
              <a:rPr lang="en-US" sz="1800" dirty="0"/>
              <a:t> </a:t>
            </a:r>
            <a:r>
              <a:rPr lang="en-US" sz="1800" dirty="0" err="1"/>
              <a:t>sở</a:t>
            </a:r>
            <a:r>
              <a:rPr lang="en-US" sz="1800" dirty="0"/>
              <a:t> </a:t>
            </a:r>
            <a:r>
              <a:rPr lang="en-US" sz="1800" dirty="0" err="1"/>
              <a:t>hữu</a:t>
            </a:r>
            <a:r>
              <a:rPr lang="en-US" sz="1800" dirty="0"/>
              <a:t>, </a:t>
            </a:r>
            <a:r>
              <a:rPr lang="en-US" sz="1800" dirty="0" err="1"/>
              <a:t>kiểu</a:t>
            </a:r>
            <a:r>
              <a:rPr lang="en-US" sz="1800" dirty="0"/>
              <a:t> file.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1800" dirty="0"/>
              <a:t> </a:t>
            </a:r>
            <a:r>
              <a:rPr lang="en-US" sz="1800" dirty="0" err="1"/>
              <a:t>Cú</a:t>
            </a:r>
            <a:r>
              <a:rPr lang="en-US" sz="1800" dirty="0"/>
              <a:t> </a:t>
            </a:r>
            <a:r>
              <a:rPr lang="en-US" sz="1800" dirty="0" err="1"/>
              <a:t>pháp</a:t>
            </a:r>
            <a:r>
              <a:rPr lang="en-US" sz="1800" dirty="0"/>
              <a:t>: ls </a:t>
            </a:r>
            <a:r>
              <a:rPr lang="en-US" sz="1800" dirty="0" err="1"/>
              <a:t>ls</a:t>
            </a:r>
            <a:r>
              <a:rPr lang="en-US" sz="1800" dirty="0"/>
              <a:t> &lt;option&gt; &lt;</a:t>
            </a:r>
            <a:r>
              <a:rPr lang="en-US" sz="1800" dirty="0" err="1"/>
              <a:t>thư</a:t>
            </a:r>
            <a:r>
              <a:rPr lang="en-US" sz="1800" dirty="0"/>
              <a:t> </a:t>
            </a:r>
            <a:r>
              <a:rPr lang="en-US" sz="1800" dirty="0" err="1"/>
              <a:t>mục</a:t>
            </a:r>
            <a:r>
              <a:rPr lang="en-US" sz="1800" dirty="0"/>
              <a:t>&gt;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1800" dirty="0"/>
              <a:t> </a:t>
            </a:r>
            <a:r>
              <a:rPr lang="en-US" sz="1800" dirty="0" err="1"/>
              <a:t>Các</a:t>
            </a:r>
            <a:r>
              <a:rPr lang="en-US" sz="1800" dirty="0"/>
              <a:t> option </a:t>
            </a:r>
            <a:r>
              <a:rPr lang="en-US" sz="1800" dirty="0" err="1"/>
              <a:t>thường</a:t>
            </a:r>
            <a:r>
              <a:rPr lang="en-US" sz="1800" dirty="0"/>
              <a:t> </a:t>
            </a:r>
            <a:r>
              <a:rPr lang="en-US" sz="1800" dirty="0" err="1"/>
              <a:t>dùng</a:t>
            </a:r>
            <a:r>
              <a:rPr lang="en-US" sz="1800" dirty="0"/>
              <a:t>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800" dirty="0"/>
              <a:t> “-l”: </a:t>
            </a:r>
            <a:r>
              <a:rPr lang="en-US" sz="1800" dirty="0" err="1"/>
              <a:t>liệt</a:t>
            </a:r>
            <a:r>
              <a:rPr lang="en-US" sz="1800" dirty="0"/>
              <a:t> </a:t>
            </a:r>
            <a:r>
              <a:rPr lang="en-US" sz="1800" dirty="0" err="1"/>
              <a:t>kê</a:t>
            </a:r>
            <a:r>
              <a:rPr lang="en-US" sz="1800" dirty="0"/>
              <a:t> </a:t>
            </a:r>
            <a:r>
              <a:rPr lang="en-US" sz="1800" dirty="0" err="1"/>
              <a:t>và</a:t>
            </a:r>
            <a:r>
              <a:rPr lang="en-US" sz="1800" dirty="0"/>
              <a:t> </a:t>
            </a:r>
            <a:r>
              <a:rPr lang="en-US" sz="1800" dirty="0" err="1"/>
              <a:t>sắp</a:t>
            </a:r>
            <a:r>
              <a:rPr lang="en-US" sz="1800" dirty="0"/>
              <a:t> </a:t>
            </a:r>
            <a:r>
              <a:rPr lang="en-US" sz="1800" dirty="0" err="1"/>
              <a:t>xếp</a:t>
            </a:r>
            <a:r>
              <a:rPr lang="en-US" sz="1800" dirty="0"/>
              <a:t> </a:t>
            </a:r>
            <a:r>
              <a:rPr lang="en-US" sz="1800" dirty="0" err="1"/>
              <a:t>theo</a:t>
            </a:r>
            <a:r>
              <a:rPr lang="en-US" sz="1800" dirty="0"/>
              <a:t> </a:t>
            </a:r>
            <a:r>
              <a:rPr lang="en-US" sz="1800" dirty="0" err="1"/>
              <a:t>thời</a:t>
            </a:r>
            <a:r>
              <a:rPr lang="en-US" sz="1800" dirty="0"/>
              <a:t> </a:t>
            </a:r>
            <a:r>
              <a:rPr lang="en-US" sz="1800" dirty="0" err="1"/>
              <a:t>gian</a:t>
            </a:r>
            <a:r>
              <a:rPr lang="en-US" sz="1800" dirty="0"/>
              <a:t>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800" dirty="0"/>
              <a:t> “-a”: </a:t>
            </a:r>
            <a:r>
              <a:rPr lang="en-US" sz="1800" dirty="0" err="1"/>
              <a:t>hiển</a:t>
            </a:r>
            <a:r>
              <a:rPr lang="en-US" sz="1800" dirty="0"/>
              <a:t> </a:t>
            </a:r>
            <a:r>
              <a:rPr lang="en-US" sz="1800" dirty="0" err="1"/>
              <a:t>thị</a:t>
            </a:r>
            <a:r>
              <a:rPr lang="en-US" sz="1800" dirty="0"/>
              <a:t> </a:t>
            </a:r>
            <a:r>
              <a:rPr lang="en-US" sz="1800" dirty="0" err="1"/>
              <a:t>thêm</a:t>
            </a:r>
            <a:r>
              <a:rPr lang="en-US" sz="1800" dirty="0"/>
              <a:t> </a:t>
            </a:r>
            <a:r>
              <a:rPr lang="en-US" sz="1800" dirty="0" err="1"/>
              <a:t>cái</a:t>
            </a:r>
            <a:r>
              <a:rPr lang="en-US" sz="1800" dirty="0"/>
              <a:t> file </a:t>
            </a:r>
            <a:r>
              <a:rPr lang="en-US" sz="1800" dirty="0" err="1"/>
              <a:t>ẩn</a:t>
            </a:r>
            <a:r>
              <a:rPr lang="en-US" sz="1800" dirty="0"/>
              <a:t> </a:t>
            </a:r>
            <a:r>
              <a:rPr lang="en-US" sz="1800" dirty="0" err="1"/>
              <a:t>bắt</a:t>
            </a:r>
            <a:r>
              <a:rPr lang="en-US" sz="1800" dirty="0"/>
              <a:t> </a:t>
            </a:r>
            <a:r>
              <a:rPr lang="en-US" sz="1800" dirty="0" err="1"/>
              <a:t>đầu</a:t>
            </a:r>
            <a:r>
              <a:rPr lang="en-US" sz="1800" dirty="0"/>
              <a:t> </a:t>
            </a:r>
            <a:r>
              <a:rPr lang="en-US" sz="1800" dirty="0" err="1"/>
              <a:t>bằng</a:t>
            </a:r>
            <a:r>
              <a:rPr lang="en-US" sz="1800" dirty="0"/>
              <a:t> </a:t>
            </a:r>
            <a:r>
              <a:rPr lang="en-US" sz="1800" dirty="0" err="1"/>
              <a:t>dấu</a:t>
            </a:r>
            <a:r>
              <a:rPr lang="en-US" sz="1800" dirty="0"/>
              <a:t> 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800" dirty="0"/>
              <a:t> “-h”: </a:t>
            </a:r>
            <a:r>
              <a:rPr lang="en-US" sz="1800" dirty="0" err="1"/>
              <a:t>hiến</a:t>
            </a:r>
            <a:r>
              <a:rPr lang="en-US" sz="1800" dirty="0"/>
              <a:t> </a:t>
            </a:r>
            <a:r>
              <a:rPr lang="en-US" sz="1800" dirty="0" err="1"/>
              <a:t>thị</a:t>
            </a:r>
            <a:r>
              <a:rPr lang="en-US" sz="1800" dirty="0"/>
              <a:t> </a:t>
            </a:r>
            <a:r>
              <a:rPr lang="en-US" sz="1800" dirty="0" err="1"/>
              <a:t>kích</a:t>
            </a:r>
            <a:r>
              <a:rPr lang="en-US" sz="1800" dirty="0"/>
              <a:t> </a:t>
            </a:r>
            <a:r>
              <a:rPr lang="en-US" sz="1800" dirty="0" err="1"/>
              <a:t>cỡ</a:t>
            </a:r>
            <a:r>
              <a:rPr lang="en-US" sz="1800" dirty="0"/>
              <a:t> file ở </a:t>
            </a:r>
            <a:r>
              <a:rPr lang="en-US" sz="1800" dirty="0" err="1"/>
              <a:t>đơn</a:t>
            </a:r>
            <a:r>
              <a:rPr lang="en-US" sz="1800" dirty="0"/>
              <a:t> </a:t>
            </a:r>
            <a:r>
              <a:rPr lang="en-US" sz="1800" dirty="0" err="1"/>
              <a:t>vị</a:t>
            </a:r>
            <a:r>
              <a:rPr lang="en-US" sz="1800" dirty="0"/>
              <a:t> bytes.</a:t>
            </a:r>
          </a:p>
        </p:txBody>
      </p:sp>
    </p:spTree>
    <p:extLst>
      <p:ext uri="{BB962C8B-B14F-4D97-AF65-F5344CB8AC3E}">
        <p14:creationId xmlns:p14="http://schemas.microsoft.com/office/powerpoint/2010/main" val="92758676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83CE15-0400-9D6F-7429-688750563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5. CLI (Command Line Interface) </a:t>
            </a:r>
            <a:r>
              <a:rPr lang="en-US" sz="3200" dirty="0" err="1"/>
              <a:t>và</a:t>
            </a:r>
            <a:r>
              <a:rPr lang="en-US" sz="3200" dirty="0"/>
              <a:t> </a:t>
            </a:r>
            <a:r>
              <a:rPr lang="en-US" sz="3200" dirty="0" err="1"/>
              <a:t>một</a:t>
            </a:r>
            <a:r>
              <a:rPr lang="en-US" sz="3200" dirty="0"/>
              <a:t> </a:t>
            </a:r>
            <a:r>
              <a:rPr lang="en-US" sz="3200" dirty="0" err="1"/>
              <a:t>số</a:t>
            </a:r>
            <a:r>
              <a:rPr lang="en-US" sz="3200" dirty="0"/>
              <a:t> command line </a:t>
            </a:r>
            <a:r>
              <a:rPr lang="en-US" sz="3200" dirty="0" err="1"/>
              <a:t>cơ</a:t>
            </a:r>
            <a:r>
              <a:rPr lang="en-US" sz="3200" dirty="0"/>
              <a:t> </a:t>
            </a:r>
            <a:r>
              <a:rPr lang="en-US" sz="3200" dirty="0" err="1"/>
              <a:t>bản</a:t>
            </a:r>
            <a:r>
              <a:rPr lang="en-US" sz="3200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95E90A-39CF-AD24-3070-C772A6E4A6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 err="1"/>
              <a:t>Cài</a:t>
            </a:r>
            <a:r>
              <a:rPr lang="en-US" sz="1800" dirty="0"/>
              <a:t> </a:t>
            </a:r>
            <a:r>
              <a:rPr lang="en-US" sz="1800" dirty="0" err="1"/>
              <a:t>đặt</a:t>
            </a:r>
            <a:r>
              <a:rPr lang="en-US" sz="1800" dirty="0"/>
              <a:t> </a:t>
            </a:r>
            <a:r>
              <a:rPr lang="en-US" sz="1800" dirty="0" err="1"/>
              <a:t>phần</a:t>
            </a:r>
            <a:r>
              <a:rPr lang="en-US" sz="1800" dirty="0"/>
              <a:t> </a:t>
            </a:r>
            <a:r>
              <a:rPr lang="en-US" sz="1800" dirty="0" err="1"/>
              <a:t>mềm</a:t>
            </a:r>
            <a:r>
              <a:rPr lang="en-US" sz="1800" dirty="0"/>
              <a:t> </a:t>
            </a:r>
            <a:r>
              <a:rPr lang="en-US" sz="1800" dirty="0" err="1"/>
              <a:t>hoặc</a:t>
            </a:r>
            <a:r>
              <a:rPr lang="en-US" sz="1800" dirty="0"/>
              <a:t> </a:t>
            </a:r>
            <a:r>
              <a:rPr lang="en-US" sz="1800" dirty="0" err="1"/>
              <a:t>một</a:t>
            </a:r>
            <a:r>
              <a:rPr lang="en-US" sz="1800" dirty="0"/>
              <a:t> </a:t>
            </a:r>
            <a:r>
              <a:rPr lang="en-US" sz="1800" dirty="0" err="1"/>
              <a:t>công</a:t>
            </a:r>
            <a:r>
              <a:rPr lang="en-US" sz="1800" dirty="0"/>
              <a:t> </a:t>
            </a:r>
            <a:r>
              <a:rPr lang="en-US" sz="1800" dirty="0" err="1"/>
              <a:t>cụ</a:t>
            </a:r>
            <a:r>
              <a:rPr lang="en-US" sz="1800" dirty="0"/>
              <a:t> </a:t>
            </a:r>
            <a:r>
              <a:rPr lang="en-US" sz="1800" dirty="0" err="1"/>
              <a:t>trên</a:t>
            </a:r>
            <a:r>
              <a:rPr lang="en-US" sz="1800" dirty="0"/>
              <a:t> Linux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1800" dirty="0"/>
              <a:t> </a:t>
            </a:r>
            <a:r>
              <a:rPr lang="en-US" sz="1800" dirty="0" err="1"/>
              <a:t>Cài</a:t>
            </a:r>
            <a:r>
              <a:rPr lang="en-US" sz="1800" dirty="0"/>
              <a:t> </a:t>
            </a:r>
            <a:r>
              <a:rPr lang="en-US" sz="1800" dirty="0" err="1"/>
              <a:t>đặt</a:t>
            </a:r>
            <a:r>
              <a:rPr lang="en-US" sz="1800" dirty="0"/>
              <a:t> </a:t>
            </a:r>
            <a:r>
              <a:rPr lang="en-US" sz="1800" dirty="0" err="1"/>
              <a:t>phần</a:t>
            </a:r>
            <a:r>
              <a:rPr lang="en-US" sz="1800" dirty="0"/>
              <a:t> </a:t>
            </a:r>
            <a:r>
              <a:rPr lang="en-US" sz="1800" dirty="0" err="1"/>
              <a:t>mềm</a:t>
            </a:r>
            <a:r>
              <a:rPr lang="en-US" sz="1800" dirty="0"/>
              <a:t> </a:t>
            </a:r>
            <a:r>
              <a:rPr lang="en-US" sz="1800" dirty="0" err="1"/>
              <a:t>với</a:t>
            </a:r>
            <a:r>
              <a:rPr lang="en-US" sz="1800" dirty="0"/>
              <a:t> </a:t>
            </a:r>
            <a:r>
              <a:rPr lang="en-US" sz="1800" dirty="0" err="1"/>
              <a:t>các</a:t>
            </a:r>
            <a:r>
              <a:rPr lang="en-US" sz="1800" dirty="0"/>
              <a:t> </a:t>
            </a:r>
            <a:r>
              <a:rPr lang="en-US" sz="1800" dirty="0" err="1"/>
              <a:t>gói</a:t>
            </a:r>
            <a:r>
              <a:rPr lang="en-US" sz="1800" dirty="0"/>
              <a:t> .deb</a:t>
            </a:r>
          </a:p>
          <a:p>
            <a:pPr marL="0" indent="0">
              <a:buNone/>
            </a:pPr>
            <a:r>
              <a:rPr lang="en-US" sz="1800" dirty="0" err="1"/>
              <a:t>Cú</a:t>
            </a:r>
            <a:r>
              <a:rPr lang="en-US" sz="1800" dirty="0"/>
              <a:t> </a:t>
            </a:r>
            <a:r>
              <a:rPr lang="en-US" sz="1800" dirty="0" err="1"/>
              <a:t>pháp</a:t>
            </a:r>
            <a:r>
              <a:rPr lang="en-US" sz="1800" dirty="0"/>
              <a:t>: </a:t>
            </a:r>
            <a:r>
              <a:rPr lang="en-US" sz="1800" b="1" dirty="0" err="1"/>
              <a:t>sudo</a:t>
            </a:r>
            <a:r>
              <a:rPr lang="en-US" sz="1800" b="1" dirty="0"/>
              <a:t> </a:t>
            </a:r>
            <a:r>
              <a:rPr lang="en-US" sz="1800" b="1" dirty="0" err="1"/>
              <a:t>dpkg</a:t>
            </a:r>
            <a:r>
              <a:rPr lang="en-US" sz="1800" b="1" dirty="0"/>
              <a:t> –</a:t>
            </a:r>
            <a:r>
              <a:rPr lang="en-US" sz="1800" b="1" dirty="0" err="1"/>
              <a:t>i</a:t>
            </a:r>
            <a:r>
              <a:rPr lang="en-US" sz="1800" b="1" dirty="0"/>
              <a:t> &lt;</a:t>
            </a:r>
            <a:r>
              <a:rPr lang="en-US" sz="1800" b="1" dirty="0" err="1"/>
              <a:t>file.deb</a:t>
            </a:r>
            <a:r>
              <a:rPr lang="en-US" sz="1800" b="1" dirty="0"/>
              <a:t>&gt;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1800" dirty="0"/>
              <a:t> </a:t>
            </a:r>
            <a:r>
              <a:rPr lang="en-US" sz="1800" dirty="0" err="1"/>
              <a:t>Cài</a:t>
            </a:r>
            <a:r>
              <a:rPr lang="en-US" sz="1800" dirty="0"/>
              <a:t> </a:t>
            </a:r>
            <a:r>
              <a:rPr lang="en-US" sz="1800" dirty="0" err="1"/>
              <a:t>đặt</a:t>
            </a:r>
            <a:r>
              <a:rPr lang="en-US" sz="1800" dirty="0"/>
              <a:t> </a:t>
            </a:r>
            <a:r>
              <a:rPr lang="en-US" sz="1800" dirty="0" err="1"/>
              <a:t>phần</a:t>
            </a:r>
            <a:r>
              <a:rPr lang="en-US" sz="1800" dirty="0"/>
              <a:t> </a:t>
            </a:r>
            <a:r>
              <a:rPr lang="en-US" sz="1800" dirty="0" err="1"/>
              <a:t>mềm</a:t>
            </a:r>
            <a:r>
              <a:rPr lang="en-US" sz="1800" dirty="0"/>
              <a:t> </a:t>
            </a:r>
            <a:r>
              <a:rPr lang="en-US" sz="1800" dirty="0" err="1"/>
              <a:t>thông</a:t>
            </a:r>
            <a:r>
              <a:rPr lang="en-US" sz="1800" dirty="0"/>
              <a:t> qua apt</a:t>
            </a:r>
          </a:p>
          <a:p>
            <a:pPr marL="0" indent="0">
              <a:buNone/>
            </a:pPr>
            <a:r>
              <a:rPr lang="en-US" sz="1800" dirty="0" err="1"/>
              <a:t>Cú</a:t>
            </a:r>
            <a:r>
              <a:rPr lang="en-US" sz="1800" dirty="0"/>
              <a:t> </a:t>
            </a:r>
            <a:r>
              <a:rPr lang="en-US" sz="1800" dirty="0" err="1"/>
              <a:t>pháp</a:t>
            </a:r>
            <a:r>
              <a:rPr lang="en-US" sz="1800" dirty="0"/>
              <a:t>: </a:t>
            </a:r>
            <a:r>
              <a:rPr lang="en-US" sz="1800" b="1" dirty="0" err="1"/>
              <a:t>sudo</a:t>
            </a:r>
            <a:r>
              <a:rPr lang="en-US" sz="1800" b="1" dirty="0"/>
              <a:t> apt-get install &lt;package&gt;</a:t>
            </a:r>
          </a:p>
          <a:p>
            <a:pPr marL="0" indent="0">
              <a:buNone/>
            </a:pPr>
            <a:r>
              <a:rPr lang="en-US" sz="1800" b="1" dirty="0"/>
              <a:t>	      </a:t>
            </a:r>
            <a:r>
              <a:rPr lang="en-US" sz="1800" b="1" dirty="0" err="1"/>
              <a:t>sudo</a:t>
            </a:r>
            <a:r>
              <a:rPr lang="en-US" sz="1800" b="1" dirty="0"/>
              <a:t> apt-get update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1800" b="1" dirty="0"/>
              <a:t> </a:t>
            </a:r>
            <a:r>
              <a:rPr lang="en-US" sz="1800" dirty="0" err="1"/>
              <a:t>Gỡ</a:t>
            </a:r>
            <a:r>
              <a:rPr lang="en-US" sz="1800" dirty="0"/>
              <a:t> </a:t>
            </a:r>
            <a:r>
              <a:rPr lang="en-US" sz="1800" dirty="0" err="1"/>
              <a:t>bỏ</a:t>
            </a:r>
            <a:r>
              <a:rPr lang="en-US" sz="1800" dirty="0"/>
              <a:t> </a:t>
            </a:r>
            <a:r>
              <a:rPr lang="en-US" sz="1800" dirty="0" err="1"/>
              <a:t>phần</a:t>
            </a:r>
            <a:r>
              <a:rPr lang="en-US" sz="1800" dirty="0"/>
              <a:t> </a:t>
            </a:r>
            <a:r>
              <a:rPr lang="en-US" sz="1800" dirty="0" err="1"/>
              <a:t>mềm</a:t>
            </a:r>
            <a:r>
              <a:rPr lang="en-US" sz="1800" dirty="0"/>
              <a:t>: </a:t>
            </a:r>
          </a:p>
          <a:p>
            <a:pPr marL="0" indent="0">
              <a:buNone/>
            </a:pPr>
            <a:r>
              <a:rPr lang="en-US" sz="1800" dirty="0" err="1"/>
              <a:t>Cú</a:t>
            </a:r>
            <a:r>
              <a:rPr lang="en-US" sz="1800" dirty="0"/>
              <a:t> </a:t>
            </a:r>
            <a:r>
              <a:rPr lang="en-US" sz="1800" dirty="0" err="1"/>
              <a:t>pháp</a:t>
            </a:r>
            <a:r>
              <a:rPr lang="en-US" sz="1800" dirty="0"/>
              <a:t>: </a:t>
            </a:r>
            <a:r>
              <a:rPr lang="en-US" sz="1800" b="1" dirty="0" err="1"/>
              <a:t>sudo</a:t>
            </a:r>
            <a:r>
              <a:rPr lang="en-US" sz="1800" b="1" dirty="0"/>
              <a:t> apt-get remove &lt;package&gt;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1800" b="1" dirty="0"/>
              <a:t> </a:t>
            </a:r>
            <a:r>
              <a:rPr lang="en-US" sz="1800" dirty="0" err="1"/>
              <a:t>Tra</a:t>
            </a:r>
            <a:r>
              <a:rPr lang="en-US" sz="1800" dirty="0"/>
              <a:t> </a:t>
            </a:r>
            <a:r>
              <a:rPr lang="en-US" sz="1800" dirty="0" err="1"/>
              <a:t>các</a:t>
            </a:r>
            <a:r>
              <a:rPr lang="en-US" sz="1800" dirty="0"/>
              <a:t> </a:t>
            </a:r>
            <a:r>
              <a:rPr lang="en-US" sz="1800" dirty="0" err="1"/>
              <a:t>gói</a:t>
            </a:r>
            <a:r>
              <a:rPr lang="en-US" sz="1800" dirty="0"/>
              <a:t> </a:t>
            </a:r>
            <a:r>
              <a:rPr lang="en-US" sz="1800" dirty="0" err="1"/>
              <a:t>phần</a:t>
            </a:r>
            <a:r>
              <a:rPr lang="en-US" sz="1800" dirty="0"/>
              <a:t> </a:t>
            </a:r>
            <a:r>
              <a:rPr lang="en-US" sz="1800" dirty="0" err="1"/>
              <a:t>mềm</a:t>
            </a:r>
            <a:r>
              <a:rPr lang="en-US" sz="1800" dirty="0"/>
              <a:t> </a:t>
            </a:r>
            <a:r>
              <a:rPr lang="en-US" sz="1800" dirty="0" err="1"/>
              <a:t>đã</a:t>
            </a:r>
            <a:r>
              <a:rPr lang="en-US" sz="1800" dirty="0"/>
              <a:t> </a:t>
            </a:r>
            <a:r>
              <a:rPr lang="en-US" sz="1800" dirty="0" err="1"/>
              <a:t>cài</a:t>
            </a:r>
            <a:r>
              <a:rPr lang="en-US" sz="1800" dirty="0"/>
              <a:t> </a:t>
            </a:r>
            <a:r>
              <a:rPr lang="en-US" sz="1800" dirty="0" err="1"/>
              <a:t>trên</a:t>
            </a:r>
            <a:r>
              <a:rPr lang="en-US" sz="1800" dirty="0"/>
              <a:t> </a:t>
            </a:r>
            <a:r>
              <a:rPr lang="en-US" sz="1800" dirty="0" err="1"/>
              <a:t>máy</a:t>
            </a:r>
            <a:r>
              <a:rPr lang="en-US" sz="1800" dirty="0"/>
              <a:t>:</a:t>
            </a:r>
          </a:p>
          <a:p>
            <a:pPr marL="0" indent="0">
              <a:buNone/>
            </a:pPr>
            <a:r>
              <a:rPr lang="en-US" sz="1800" dirty="0" err="1"/>
              <a:t>Cú</a:t>
            </a:r>
            <a:r>
              <a:rPr lang="en-US" sz="1800" dirty="0"/>
              <a:t> </a:t>
            </a:r>
            <a:r>
              <a:rPr lang="en-US" sz="1800" dirty="0" err="1"/>
              <a:t>pháp</a:t>
            </a:r>
            <a:r>
              <a:rPr lang="en-US" sz="1800" dirty="0"/>
              <a:t>: </a:t>
            </a:r>
            <a:r>
              <a:rPr lang="en-US" sz="1800" b="1" dirty="0"/>
              <a:t>apt list --installed</a:t>
            </a:r>
          </a:p>
        </p:txBody>
      </p:sp>
    </p:spTree>
    <p:extLst>
      <p:ext uri="{BB962C8B-B14F-4D97-AF65-F5344CB8AC3E}">
        <p14:creationId xmlns:p14="http://schemas.microsoft.com/office/powerpoint/2010/main" val="370343449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F634B8-41EC-323E-0882-5E92FB92C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6. Linux device driver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B78F64-DC3C-53FE-7419-5F7890E380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sz="1800" dirty="0"/>
              <a:t>Device driver </a:t>
            </a:r>
            <a:r>
              <a:rPr lang="en-US" sz="1800" dirty="0" err="1"/>
              <a:t>là</a:t>
            </a:r>
            <a:r>
              <a:rPr lang="en-US" sz="1800" dirty="0"/>
              <a:t> </a:t>
            </a:r>
            <a:r>
              <a:rPr lang="en-US" sz="1800" dirty="0" err="1"/>
              <a:t>gì</a:t>
            </a:r>
            <a:r>
              <a:rPr lang="en-US" sz="1800" dirty="0"/>
              <a:t> ?</a:t>
            </a:r>
          </a:p>
          <a:p>
            <a:pPr algn="just">
              <a:buFont typeface="Wingdings" panose="05000000000000000000" pitchFamily="2" charset="2"/>
              <a:buChar char="q"/>
            </a:pPr>
            <a:r>
              <a:rPr lang="en-US" sz="1800" dirty="0"/>
              <a:t> Device driver </a:t>
            </a:r>
            <a:r>
              <a:rPr lang="en-US" sz="1800" dirty="0" err="1"/>
              <a:t>là</a:t>
            </a:r>
            <a:r>
              <a:rPr lang="en-US" sz="1800" dirty="0"/>
              <a:t> </a:t>
            </a:r>
            <a:r>
              <a:rPr lang="en-US" sz="1800" dirty="0" err="1"/>
              <a:t>những</a:t>
            </a:r>
            <a:r>
              <a:rPr lang="en-US" sz="1800" dirty="0"/>
              <a:t> </a:t>
            </a:r>
            <a:r>
              <a:rPr lang="en-US" sz="1800" dirty="0" err="1"/>
              <a:t>đoạn</a:t>
            </a:r>
            <a:r>
              <a:rPr lang="en-US" sz="1800" dirty="0"/>
              <a:t> code </a:t>
            </a:r>
            <a:r>
              <a:rPr lang="en-US" sz="1800" dirty="0" err="1"/>
              <a:t>nhằm</a:t>
            </a:r>
            <a:r>
              <a:rPr lang="en-US" sz="1800" dirty="0"/>
              <a:t> </a:t>
            </a:r>
            <a:r>
              <a:rPr lang="en-US" sz="1800" dirty="0" err="1"/>
              <a:t>mục</a:t>
            </a:r>
            <a:r>
              <a:rPr lang="en-US" sz="1800" dirty="0"/>
              <a:t> </a:t>
            </a:r>
            <a:r>
              <a:rPr lang="en-US" sz="1800" dirty="0" err="1"/>
              <a:t>đích</a:t>
            </a:r>
            <a:r>
              <a:rPr lang="en-US" sz="1800" dirty="0"/>
              <a:t> </a:t>
            </a:r>
            <a:r>
              <a:rPr lang="en-US" sz="1800" dirty="0" err="1"/>
              <a:t>cấu</a:t>
            </a:r>
            <a:r>
              <a:rPr lang="en-US" sz="1800" dirty="0"/>
              <a:t> </a:t>
            </a:r>
            <a:r>
              <a:rPr lang="en-US" sz="1800" dirty="0" err="1"/>
              <a:t>hình</a:t>
            </a:r>
            <a:r>
              <a:rPr lang="en-US" sz="1800" dirty="0"/>
              <a:t> </a:t>
            </a:r>
            <a:r>
              <a:rPr lang="en-US" sz="1800" dirty="0" err="1"/>
              <a:t>và</a:t>
            </a:r>
            <a:r>
              <a:rPr lang="en-US" sz="1800" dirty="0"/>
              <a:t> </a:t>
            </a:r>
            <a:r>
              <a:rPr lang="en-US" sz="1800" dirty="0" err="1"/>
              <a:t>quản</a:t>
            </a:r>
            <a:r>
              <a:rPr lang="en-US" sz="1800" dirty="0"/>
              <a:t> </a:t>
            </a:r>
            <a:r>
              <a:rPr lang="en-US" sz="1800" dirty="0" err="1"/>
              <a:t>lý</a:t>
            </a:r>
            <a:r>
              <a:rPr lang="en-US" sz="1800" dirty="0"/>
              <a:t> </a:t>
            </a:r>
            <a:r>
              <a:rPr lang="en-US" sz="1800" dirty="0" err="1"/>
              <a:t>một</a:t>
            </a:r>
            <a:r>
              <a:rPr lang="en-US" sz="1800" dirty="0"/>
              <a:t> </a:t>
            </a:r>
            <a:r>
              <a:rPr lang="en-US" sz="1800" dirty="0" err="1"/>
              <a:t>thiết</a:t>
            </a:r>
            <a:r>
              <a:rPr lang="en-US" sz="1800" dirty="0"/>
              <a:t> </a:t>
            </a:r>
            <a:r>
              <a:rPr lang="en-US" sz="1800" dirty="0" err="1"/>
              <a:t>bị</a:t>
            </a:r>
            <a:r>
              <a:rPr lang="en-US" sz="1800" dirty="0"/>
              <a:t> </a:t>
            </a:r>
            <a:r>
              <a:rPr lang="en-US" sz="1800" dirty="0" err="1"/>
              <a:t>trên</a:t>
            </a:r>
            <a:r>
              <a:rPr lang="en-US" sz="1800" dirty="0"/>
              <a:t> </a:t>
            </a:r>
            <a:r>
              <a:rPr lang="en-US" sz="1800" dirty="0" err="1"/>
              <a:t>máy</a:t>
            </a:r>
            <a:r>
              <a:rPr lang="en-US" sz="1800" dirty="0"/>
              <a:t> </a:t>
            </a:r>
            <a:r>
              <a:rPr lang="en-US" sz="1800" dirty="0" err="1"/>
              <a:t>tính</a:t>
            </a:r>
            <a:r>
              <a:rPr lang="en-US" sz="1800" dirty="0"/>
              <a:t>. </a:t>
            </a:r>
            <a:r>
              <a:rPr lang="en-US" sz="1800" dirty="0" err="1"/>
              <a:t>Những</a:t>
            </a:r>
            <a:r>
              <a:rPr lang="en-US" sz="1800" dirty="0"/>
              <a:t> </a:t>
            </a:r>
            <a:r>
              <a:rPr lang="en-US" sz="1800" dirty="0" err="1"/>
              <a:t>đoạn</a:t>
            </a:r>
            <a:r>
              <a:rPr lang="en-US" sz="1800" dirty="0"/>
              <a:t> code </a:t>
            </a:r>
            <a:r>
              <a:rPr lang="en-US" sz="1800" dirty="0" err="1"/>
              <a:t>này</a:t>
            </a:r>
            <a:r>
              <a:rPr lang="en-US" sz="1800" dirty="0"/>
              <a:t> do </a:t>
            </a:r>
            <a:r>
              <a:rPr lang="en-US" sz="1800" dirty="0" err="1"/>
              <a:t>người</a:t>
            </a:r>
            <a:r>
              <a:rPr lang="en-US" sz="1800" dirty="0"/>
              <a:t> </a:t>
            </a:r>
            <a:r>
              <a:rPr lang="en-US" sz="1800" dirty="0" err="1"/>
              <a:t>dùng</a:t>
            </a:r>
            <a:r>
              <a:rPr lang="en-US" sz="1800" dirty="0"/>
              <a:t> </a:t>
            </a:r>
            <a:r>
              <a:rPr lang="en-US" sz="1800" dirty="0" err="1"/>
              <a:t>hoặc</a:t>
            </a:r>
            <a:r>
              <a:rPr lang="en-US" sz="1800" dirty="0"/>
              <a:t> </a:t>
            </a:r>
            <a:r>
              <a:rPr lang="en-US" sz="1800" dirty="0" err="1"/>
              <a:t>nhà</a:t>
            </a:r>
            <a:r>
              <a:rPr lang="en-US" sz="1800" dirty="0"/>
              <a:t> </a:t>
            </a:r>
            <a:r>
              <a:rPr lang="en-US" sz="1800" dirty="0" err="1"/>
              <a:t>sản</a:t>
            </a:r>
            <a:r>
              <a:rPr lang="en-US" sz="1800" dirty="0"/>
              <a:t> </a:t>
            </a:r>
            <a:r>
              <a:rPr lang="en-US" sz="1800" dirty="0" err="1"/>
              <a:t>xuất</a:t>
            </a:r>
            <a:r>
              <a:rPr lang="en-US" sz="1800" dirty="0"/>
              <a:t> </a:t>
            </a:r>
            <a:r>
              <a:rPr lang="en-US" sz="1800" dirty="0" err="1"/>
              <a:t>thiết</a:t>
            </a:r>
            <a:r>
              <a:rPr lang="en-US" sz="1800" dirty="0"/>
              <a:t> </a:t>
            </a:r>
            <a:r>
              <a:rPr lang="en-US" sz="1800" dirty="0" err="1"/>
              <a:t>kế</a:t>
            </a:r>
            <a:r>
              <a:rPr lang="en-US" sz="1800" dirty="0"/>
              <a:t> </a:t>
            </a:r>
            <a:r>
              <a:rPr lang="en-US" sz="1800" dirty="0" err="1"/>
              <a:t>cho</a:t>
            </a:r>
            <a:r>
              <a:rPr lang="en-US" sz="1800" dirty="0"/>
              <a:t> </a:t>
            </a:r>
            <a:r>
              <a:rPr lang="en-US" sz="1800" dirty="0" err="1"/>
              <a:t>từng</a:t>
            </a:r>
            <a:r>
              <a:rPr lang="en-US" sz="1800" dirty="0"/>
              <a:t> </a:t>
            </a:r>
            <a:r>
              <a:rPr lang="en-US" sz="1800" dirty="0" err="1"/>
              <a:t>phần</a:t>
            </a:r>
            <a:r>
              <a:rPr lang="en-US" sz="1800" dirty="0"/>
              <a:t> </a:t>
            </a:r>
            <a:r>
              <a:rPr lang="en-US" sz="1800" dirty="0" err="1"/>
              <a:t>cứng</a:t>
            </a:r>
            <a:r>
              <a:rPr lang="en-US" sz="1800" dirty="0"/>
              <a:t> </a:t>
            </a:r>
            <a:r>
              <a:rPr lang="en-US" sz="1800" dirty="0" err="1"/>
              <a:t>cụ</a:t>
            </a:r>
            <a:r>
              <a:rPr lang="en-US" sz="1800" dirty="0"/>
              <a:t> </a:t>
            </a:r>
            <a:r>
              <a:rPr lang="en-US" sz="1800" dirty="0" err="1"/>
              <a:t>thể</a:t>
            </a:r>
            <a:r>
              <a:rPr lang="en-US" sz="1800" dirty="0"/>
              <a:t>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2" descr="Download files to your devices - drivers, user manuals, firmware and  software">
            <a:extLst>
              <a:ext uri="{FF2B5EF4-FFF2-40B4-BE49-F238E27FC236}">
                <a16:creationId xmlns:a16="http://schemas.microsoft.com/office/drawing/2014/main" id="{D622AC49-A950-7F7A-320D-FC8E3D32F0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448" y="3429000"/>
            <a:ext cx="7146757" cy="2675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056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AC226-C058-B447-7345-2F826FF48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+mn-lt"/>
              </a:rPr>
              <a:t>1. </a:t>
            </a:r>
            <a:r>
              <a:rPr lang="en-US" sz="3200" dirty="0" err="1">
                <a:latin typeface="+mn-lt"/>
              </a:rPr>
              <a:t>Hệ</a:t>
            </a:r>
            <a:r>
              <a:rPr lang="en-US" sz="3200" dirty="0">
                <a:latin typeface="+mn-lt"/>
              </a:rPr>
              <a:t> </a:t>
            </a:r>
            <a:r>
              <a:rPr lang="en-US" sz="3200" dirty="0" err="1">
                <a:latin typeface="+mn-lt"/>
              </a:rPr>
              <a:t>điều</a:t>
            </a:r>
            <a:r>
              <a:rPr lang="en-US" sz="3200" dirty="0">
                <a:latin typeface="+mn-lt"/>
              </a:rPr>
              <a:t> </a:t>
            </a:r>
            <a:r>
              <a:rPr lang="en-US" sz="3200" dirty="0" err="1">
                <a:latin typeface="+mn-lt"/>
              </a:rPr>
              <a:t>hành</a:t>
            </a:r>
            <a:r>
              <a:rPr lang="en-US" sz="3200" dirty="0">
                <a:latin typeface="+mn-lt"/>
              </a:rPr>
              <a:t> </a:t>
            </a:r>
            <a:r>
              <a:rPr lang="en-US" sz="3200" dirty="0" err="1">
                <a:latin typeface="+mn-lt"/>
              </a:rPr>
              <a:t>là</a:t>
            </a:r>
            <a:r>
              <a:rPr lang="en-US" sz="3200" dirty="0">
                <a:latin typeface="+mn-lt"/>
              </a:rPr>
              <a:t> </a:t>
            </a:r>
            <a:r>
              <a:rPr lang="en-US" sz="3200" dirty="0" err="1">
                <a:latin typeface="+mn-lt"/>
              </a:rPr>
              <a:t>gì</a:t>
            </a:r>
            <a:r>
              <a:rPr lang="en-US" sz="3200" dirty="0">
                <a:latin typeface="+mn-lt"/>
              </a:rPr>
              <a:t> ?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26D250-FC21-D562-5786-5FA15A6C24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41760"/>
            <a:ext cx="7886700" cy="4351338"/>
          </a:xfrm>
        </p:spPr>
        <p:txBody>
          <a:bodyPr/>
          <a:lstStyle/>
          <a:p>
            <a:r>
              <a:rPr lang="en-US" sz="1800" dirty="0" err="1"/>
              <a:t>Cấu</a:t>
            </a:r>
            <a:r>
              <a:rPr lang="en-US" sz="1800" dirty="0"/>
              <a:t> </a:t>
            </a:r>
            <a:r>
              <a:rPr lang="en-US" sz="1800" dirty="0" err="1"/>
              <a:t>trúc</a:t>
            </a:r>
            <a:r>
              <a:rPr lang="en-US" sz="1800" dirty="0"/>
              <a:t> </a:t>
            </a:r>
            <a:r>
              <a:rPr lang="en-US" sz="1800" dirty="0" err="1"/>
              <a:t>hệ</a:t>
            </a:r>
            <a:r>
              <a:rPr lang="en-US" sz="1800" dirty="0"/>
              <a:t> </a:t>
            </a:r>
            <a:r>
              <a:rPr lang="en-US" sz="1800" dirty="0" err="1"/>
              <a:t>điều</a:t>
            </a:r>
            <a:r>
              <a:rPr lang="en-US" sz="1800" dirty="0"/>
              <a:t> </a:t>
            </a:r>
            <a:r>
              <a:rPr lang="en-US" sz="1800" dirty="0" err="1"/>
              <a:t>hành</a:t>
            </a: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sz="1800" dirty="0"/>
              <a:t> </a:t>
            </a:r>
            <a:r>
              <a:rPr lang="en-US" sz="1800" dirty="0" err="1"/>
              <a:t>Cấu</a:t>
            </a:r>
            <a:r>
              <a:rPr lang="en-US" sz="1800" dirty="0"/>
              <a:t> </a:t>
            </a:r>
            <a:r>
              <a:rPr lang="en-US" sz="1800" dirty="0" err="1"/>
              <a:t>trúc</a:t>
            </a:r>
            <a:r>
              <a:rPr lang="en-US" sz="1800" dirty="0"/>
              <a:t> </a:t>
            </a:r>
            <a:r>
              <a:rPr lang="en-US" sz="1800" dirty="0" err="1"/>
              <a:t>đơn</a:t>
            </a:r>
            <a:r>
              <a:rPr lang="en-US" sz="1800" dirty="0"/>
              <a:t> </a:t>
            </a:r>
            <a:r>
              <a:rPr lang="en-US" sz="1800" dirty="0" err="1"/>
              <a:t>giản</a:t>
            </a:r>
            <a:r>
              <a:rPr lang="en-US" sz="1800" dirty="0"/>
              <a:t>:</a:t>
            </a:r>
          </a:p>
          <a:p>
            <a:pPr marL="0" indent="0">
              <a:buNone/>
            </a:pPr>
            <a:r>
              <a:rPr lang="en-US" sz="1800" dirty="0"/>
              <a:t>MS-DOS, </a:t>
            </a:r>
            <a:r>
              <a:rPr lang="en-US" sz="1800" dirty="0" err="1"/>
              <a:t>phiên</a:t>
            </a:r>
            <a:r>
              <a:rPr lang="en-US" sz="1800" dirty="0"/>
              <a:t> </a:t>
            </a:r>
            <a:r>
              <a:rPr lang="en-US" sz="1800" dirty="0" err="1"/>
              <a:t>bản</a:t>
            </a:r>
            <a:r>
              <a:rPr lang="en-US" sz="1800" dirty="0"/>
              <a:t> </a:t>
            </a:r>
            <a:r>
              <a:rPr lang="en-US" sz="1800" dirty="0" err="1"/>
              <a:t>đầu</a:t>
            </a:r>
            <a:r>
              <a:rPr lang="en-US" sz="1800" dirty="0"/>
              <a:t> </a:t>
            </a:r>
            <a:r>
              <a:rPr lang="en-US" sz="1800" dirty="0" err="1"/>
              <a:t>tiên</a:t>
            </a:r>
            <a:endParaRPr lang="en-US" sz="1800" dirty="0"/>
          </a:p>
          <a:p>
            <a:pPr marL="0" indent="0">
              <a:buNone/>
            </a:pPr>
            <a:r>
              <a:rPr lang="en-US" sz="1800" dirty="0" err="1"/>
              <a:t>Của</a:t>
            </a:r>
            <a:r>
              <a:rPr lang="en-US" sz="1800" dirty="0"/>
              <a:t> UNIX.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95B433-943A-4E23-C110-8DB184DB49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0841" y="1849114"/>
            <a:ext cx="3664074" cy="3736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75767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F634B8-41EC-323E-0882-5E92FB92C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6. Linux device driver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B78F64-DC3C-53FE-7419-5F7890E380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buFont typeface="Wingdings" panose="05000000000000000000" pitchFamily="2" charset="2"/>
              <a:buChar char="q"/>
            </a:pPr>
            <a:r>
              <a:rPr lang="en-US" sz="1800" dirty="0"/>
              <a:t> </a:t>
            </a:r>
            <a:r>
              <a:rPr lang="en-US" sz="1800" dirty="0" err="1"/>
              <a:t>Những</a:t>
            </a:r>
            <a:r>
              <a:rPr lang="en-US" sz="1800" dirty="0"/>
              <a:t> </a:t>
            </a:r>
            <a:r>
              <a:rPr lang="en-US" sz="1800" dirty="0" err="1"/>
              <a:t>đoạn</a:t>
            </a:r>
            <a:r>
              <a:rPr lang="en-US" sz="1800" dirty="0"/>
              <a:t> code </a:t>
            </a:r>
            <a:r>
              <a:rPr lang="en-US" sz="1800" dirty="0" err="1"/>
              <a:t>này</a:t>
            </a:r>
            <a:r>
              <a:rPr lang="en-US" sz="1800" dirty="0"/>
              <a:t> </a:t>
            </a:r>
            <a:r>
              <a:rPr lang="en-US" sz="1800" dirty="0" err="1"/>
              <a:t>giúp</a:t>
            </a:r>
            <a:r>
              <a:rPr lang="en-US" sz="1800" dirty="0"/>
              <a:t> </a:t>
            </a:r>
            <a:r>
              <a:rPr lang="en-US" sz="1800" dirty="0" err="1"/>
              <a:t>cho</a:t>
            </a:r>
            <a:r>
              <a:rPr lang="en-US" sz="1800" dirty="0"/>
              <a:t> </a:t>
            </a:r>
            <a:r>
              <a:rPr lang="en-US" sz="1800" dirty="0" err="1"/>
              <a:t>người</a:t>
            </a:r>
            <a:r>
              <a:rPr lang="en-US" sz="1800" dirty="0"/>
              <a:t> </a:t>
            </a:r>
            <a:r>
              <a:rPr lang="en-US" sz="1800" dirty="0" err="1"/>
              <a:t>dùng</a:t>
            </a:r>
            <a:r>
              <a:rPr lang="en-US" sz="1800" dirty="0"/>
              <a:t> </a:t>
            </a:r>
            <a:r>
              <a:rPr lang="en-US" sz="1800" dirty="0" err="1"/>
              <a:t>có</a:t>
            </a:r>
            <a:r>
              <a:rPr lang="en-US" sz="1800" dirty="0"/>
              <a:t> </a:t>
            </a:r>
            <a:r>
              <a:rPr lang="en-US" sz="1800" dirty="0" err="1"/>
              <a:t>thể</a:t>
            </a:r>
            <a:r>
              <a:rPr lang="en-US" sz="1800" dirty="0"/>
              <a:t> </a:t>
            </a:r>
            <a:r>
              <a:rPr lang="en-US" sz="1800" dirty="0" err="1"/>
              <a:t>giao</a:t>
            </a:r>
            <a:r>
              <a:rPr lang="en-US" sz="1800" dirty="0"/>
              <a:t> </a:t>
            </a:r>
            <a:r>
              <a:rPr lang="en-US" sz="1800" dirty="0" err="1"/>
              <a:t>tiếp</a:t>
            </a:r>
            <a:r>
              <a:rPr lang="en-US" sz="1800" dirty="0"/>
              <a:t> </a:t>
            </a:r>
            <a:r>
              <a:rPr lang="en-US" sz="1800" dirty="0" err="1"/>
              <a:t>với</a:t>
            </a:r>
            <a:r>
              <a:rPr lang="en-US" sz="1800" dirty="0"/>
              <a:t> </a:t>
            </a:r>
            <a:r>
              <a:rPr lang="en-US" sz="1800" dirty="0" err="1"/>
              <a:t>thiết</a:t>
            </a:r>
            <a:r>
              <a:rPr lang="en-US" sz="1800" dirty="0"/>
              <a:t> </a:t>
            </a:r>
            <a:r>
              <a:rPr lang="en-US" sz="1800" dirty="0" err="1"/>
              <a:t>bị</a:t>
            </a:r>
            <a:r>
              <a:rPr lang="en-US" sz="1800" dirty="0"/>
              <a:t> </a:t>
            </a:r>
            <a:r>
              <a:rPr lang="en-US" sz="1800" dirty="0" err="1"/>
              <a:t>một</a:t>
            </a:r>
            <a:r>
              <a:rPr lang="en-US" sz="1800" dirty="0"/>
              <a:t> </a:t>
            </a:r>
            <a:r>
              <a:rPr lang="en-US" sz="1800" dirty="0" err="1"/>
              <a:t>các</a:t>
            </a:r>
            <a:r>
              <a:rPr lang="en-US" sz="1800" dirty="0"/>
              <a:t> </a:t>
            </a:r>
            <a:r>
              <a:rPr lang="en-US" sz="1800" dirty="0" err="1"/>
              <a:t>dễ</a:t>
            </a:r>
            <a:r>
              <a:rPr lang="en-US" sz="1800" dirty="0"/>
              <a:t> </a:t>
            </a:r>
            <a:r>
              <a:rPr lang="en-US" sz="1800" dirty="0" err="1"/>
              <a:t>dàng</a:t>
            </a:r>
            <a:r>
              <a:rPr lang="en-US" sz="1800" dirty="0"/>
              <a:t> </a:t>
            </a:r>
            <a:r>
              <a:rPr lang="en-US" sz="1800" dirty="0" err="1"/>
              <a:t>mà</a:t>
            </a:r>
            <a:r>
              <a:rPr lang="en-US" sz="1800" dirty="0"/>
              <a:t> </a:t>
            </a:r>
            <a:r>
              <a:rPr lang="en-US" sz="1800" dirty="0" err="1"/>
              <a:t>không</a:t>
            </a:r>
            <a:r>
              <a:rPr lang="en-US" sz="1800" dirty="0"/>
              <a:t> </a:t>
            </a:r>
            <a:r>
              <a:rPr lang="en-US" sz="1800" dirty="0" err="1"/>
              <a:t>cần</a:t>
            </a:r>
            <a:r>
              <a:rPr lang="en-US" sz="1800" dirty="0"/>
              <a:t> </a:t>
            </a:r>
            <a:r>
              <a:rPr lang="en-US" sz="1800" dirty="0" err="1"/>
              <a:t>quan</a:t>
            </a:r>
            <a:r>
              <a:rPr lang="en-US" sz="1800" dirty="0"/>
              <a:t> </a:t>
            </a:r>
            <a:r>
              <a:rPr lang="en-US" sz="1800" dirty="0" err="1"/>
              <a:t>tâm</a:t>
            </a:r>
            <a:r>
              <a:rPr lang="en-US" sz="1800" dirty="0"/>
              <a:t> </a:t>
            </a:r>
            <a:r>
              <a:rPr lang="en-US" sz="1800" dirty="0" err="1"/>
              <a:t>đến</a:t>
            </a:r>
            <a:r>
              <a:rPr lang="en-US" sz="1800" dirty="0"/>
              <a:t> chi </a:t>
            </a:r>
            <a:r>
              <a:rPr lang="en-US" sz="1800" dirty="0" err="1"/>
              <a:t>tiết</a:t>
            </a:r>
            <a:r>
              <a:rPr lang="en-US" sz="1800" dirty="0"/>
              <a:t> </a:t>
            </a:r>
            <a:r>
              <a:rPr lang="en-US" sz="1800" dirty="0" err="1"/>
              <a:t>phần</a:t>
            </a:r>
            <a:r>
              <a:rPr lang="en-US" sz="1800" dirty="0"/>
              <a:t> </a:t>
            </a:r>
            <a:r>
              <a:rPr lang="en-US" sz="1800" dirty="0" err="1"/>
              <a:t>cứng</a:t>
            </a:r>
            <a:r>
              <a:rPr lang="en-US" sz="1800" dirty="0"/>
              <a:t> </a:t>
            </a:r>
            <a:r>
              <a:rPr lang="en-US" sz="1800" dirty="0" err="1"/>
              <a:t>của</a:t>
            </a:r>
            <a:r>
              <a:rPr lang="en-US" sz="1800" dirty="0"/>
              <a:t> </a:t>
            </a:r>
            <a:r>
              <a:rPr lang="en-US" sz="1800" dirty="0" err="1"/>
              <a:t>thiết</a:t>
            </a:r>
            <a:r>
              <a:rPr lang="en-US" sz="1800" dirty="0"/>
              <a:t> </a:t>
            </a:r>
            <a:r>
              <a:rPr lang="en-US" sz="1800" dirty="0" err="1"/>
              <a:t>bị</a:t>
            </a:r>
            <a:r>
              <a:rPr lang="en-US" sz="1800" dirty="0"/>
              <a:t> </a:t>
            </a:r>
            <a:r>
              <a:rPr lang="en-US" sz="1800" dirty="0" err="1"/>
              <a:t>đó</a:t>
            </a:r>
            <a:r>
              <a:rPr lang="en-US" sz="1800" dirty="0"/>
              <a:t> </a:t>
            </a:r>
            <a:r>
              <a:rPr lang="en-US" sz="1800" dirty="0" err="1"/>
              <a:t>như</a:t>
            </a:r>
            <a:r>
              <a:rPr lang="en-US" sz="1800" dirty="0"/>
              <a:t> </a:t>
            </a:r>
            <a:r>
              <a:rPr lang="en-US" sz="1800" dirty="0" err="1"/>
              <a:t>thế</a:t>
            </a:r>
            <a:r>
              <a:rPr lang="en-US" sz="1800" dirty="0"/>
              <a:t> </a:t>
            </a:r>
            <a:r>
              <a:rPr lang="en-US" sz="1800" dirty="0" err="1"/>
              <a:t>nào</a:t>
            </a:r>
            <a:r>
              <a:rPr lang="en-US" sz="1800" dirty="0"/>
              <a:t>.</a:t>
            </a:r>
          </a:p>
          <a:p>
            <a:pPr algn="just">
              <a:buFont typeface="Wingdings" panose="05000000000000000000" pitchFamily="2" charset="2"/>
              <a:buChar char="q"/>
            </a:pPr>
            <a:r>
              <a:rPr lang="en-US" sz="1800" dirty="0"/>
              <a:t> </a:t>
            </a:r>
            <a:r>
              <a:rPr lang="en-US" sz="1800" dirty="0" err="1"/>
              <a:t>Các</a:t>
            </a:r>
            <a:r>
              <a:rPr lang="en-US" sz="1800" dirty="0"/>
              <a:t> device driver </a:t>
            </a:r>
            <a:r>
              <a:rPr lang="en-US" sz="1800" dirty="0" err="1"/>
              <a:t>trên</a:t>
            </a:r>
            <a:r>
              <a:rPr lang="en-US" sz="1800" dirty="0"/>
              <a:t> Linux </a:t>
            </a:r>
            <a:r>
              <a:rPr lang="en-US" sz="1800" dirty="0" err="1"/>
              <a:t>đều</a:t>
            </a:r>
            <a:r>
              <a:rPr lang="en-US" sz="1800" dirty="0"/>
              <a:t> </a:t>
            </a:r>
            <a:r>
              <a:rPr lang="en-US" sz="1800" dirty="0" err="1"/>
              <a:t>theo</a:t>
            </a:r>
            <a:r>
              <a:rPr lang="en-US" sz="1800" dirty="0"/>
              <a:t> </a:t>
            </a:r>
            <a:r>
              <a:rPr lang="en-US" sz="1800" dirty="0" err="1"/>
              <a:t>phương</a:t>
            </a:r>
            <a:r>
              <a:rPr lang="en-US" sz="1800" dirty="0"/>
              <a:t> </a:t>
            </a:r>
            <a:r>
              <a:rPr lang="en-US" sz="1800" dirty="0" err="1"/>
              <a:t>thức</a:t>
            </a:r>
            <a:r>
              <a:rPr lang="en-US" sz="1800" dirty="0"/>
              <a:t> module </a:t>
            </a:r>
            <a:r>
              <a:rPr lang="en-US" sz="1800" dirty="0" err="1"/>
              <a:t>hóa</a:t>
            </a:r>
            <a:r>
              <a:rPr lang="en-US" sz="1800" dirty="0"/>
              <a:t>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026" name="Picture 2" descr="Figure 1. System call talk to the device">
            <a:extLst>
              <a:ext uri="{FF2B5EF4-FFF2-40B4-BE49-F238E27FC236}">
                <a16:creationId xmlns:a16="http://schemas.microsoft.com/office/drawing/2014/main" id="{C7A59F47-7142-AD8C-D45A-D4638479EA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4757" y="3233358"/>
            <a:ext cx="5501666" cy="3005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507674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Figure 2. Linux device drivers">
            <a:extLst>
              <a:ext uri="{FF2B5EF4-FFF2-40B4-BE49-F238E27FC236}">
                <a16:creationId xmlns:a16="http://schemas.microsoft.com/office/drawing/2014/main" id="{F7E23BAF-2AA2-1DEC-0AEF-61BD3D11AE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837" y="2851837"/>
            <a:ext cx="7172325" cy="331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0F634B8-41EC-323E-0882-5E92FB92C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6. Linux device driver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B78F64-DC3C-53FE-7419-5F7890E380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8448" y="1753055"/>
            <a:ext cx="7886700" cy="4351338"/>
          </a:xfrm>
        </p:spPr>
        <p:txBody>
          <a:bodyPr/>
          <a:lstStyle/>
          <a:p>
            <a:r>
              <a:rPr lang="en-US" dirty="0"/>
              <a:t> </a:t>
            </a: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loại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device driver </a:t>
            </a:r>
          </a:p>
        </p:txBody>
      </p:sp>
    </p:spTree>
    <p:extLst>
      <p:ext uri="{BB962C8B-B14F-4D97-AF65-F5344CB8AC3E}">
        <p14:creationId xmlns:p14="http://schemas.microsoft.com/office/powerpoint/2010/main" val="248697687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F634B8-41EC-323E-0882-5E92FB92C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6. Linux device driver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B78F64-DC3C-53FE-7419-5F7890E380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Character device driver</a:t>
            </a:r>
          </a:p>
          <a:p>
            <a:pPr marL="0" indent="0">
              <a:buNone/>
            </a:pPr>
            <a:r>
              <a:rPr lang="en-US" dirty="0" err="1"/>
              <a:t>Lượng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nhỏ</a:t>
            </a:r>
            <a:r>
              <a:rPr lang="en-US" dirty="0"/>
              <a:t> </a:t>
            </a:r>
            <a:r>
              <a:rPr lang="en-US" dirty="0" err="1"/>
              <a:t>nhất</a:t>
            </a:r>
            <a:r>
              <a:rPr lang="en-US" dirty="0"/>
              <a:t> </a:t>
            </a:r>
            <a:r>
              <a:rPr lang="en-US" dirty="0" err="1"/>
              <a:t>mà</a:t>
            </a:r>
            <a:r>
              <a:rPr lang="en-US" dirty="0"/>
              <a:t> CPU </a:t>
            </a:r>
            <a:r>
              <a:rPr lang="en-US" dirty="0" err="1"/>
              <a:t>trao</a:t>
            </a:r>
            <a:r>
              <a:rPr lang="en-US" dirty="0"/>
              <a:t> </a:t>
            </a:r>
            <a:r>
              <a:rPr lang="en-US" dirty="0" err="1"/>
              <a:t>đổi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 byte.</a:t>
            </a:r>
          </a:p>
        </p:txBody>
      </p:sp>
      <p:pic>
        <p:nvPicPr>
          <p:cNvPr id="4" name="Picture 4" descr="Chuột gaming Wireless Dare-U EM901 Hồng | Chính hãng | Phong Vũ">
            <a:extLst>
              <a:ext uri="{FF2B5EF4-FFF2-40B4-BE49-F238E27FC236}">
                <a16:creationId xmlns:a16="http://schemas.microsoft.com/office/drawing/2014/main" id="{E65A2C19-D9B5-70A6-885D-8EF94FCE65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44" y="3429000"/>
            <a:ext cx="2228850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Tổng hợp Bàn Phím Máy Tính Màu Hồng giá rẻ, bán chạy tháng 3/2023 - BeeCost">
            <a:extLst>
              <a:ext uri="{FF2B5EF4-FFF2-40B4-BE49-F238E27FC236}">
                <a16:creationId xmlns:a16="http://schemas.microsoft.com/office/drawing/2014/main" id="{0846F87D-9288-1487-BA4B-A161F19E85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8345" y="3052535"/>
            <a:ext cx="2810326" cy="2810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0" descr="Bộ Loa Máy Tính Mini X2 Để Bàn Cao Cấp Âm Thanh Siêu Trầm Hỗ Trợ USB 2.0 |  Huy Long">
            <a:extLst>
              <a:ext uri="{FF2B5EF4-FFF2-40B4-BE49-F238E27FC236}">
                <a16:creationId xmlns:a16="http://schemas.microsoft.com/office/drawing/2014/main" id="{DA9752B7-9CFC-A7E4-09E8-CA78C15095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7374" y="2954865"/>
            <a:ext cx="3226679" cy="3226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826389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F634B8-41EC-323E-0882-5E92FB92C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6. Linux device driver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B78F64-DC3C-53FE-7419-5F7890E380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Block device driver</a:t>
            </a:r>
          </a:p>
          <a:p>
            <a:pPr marL="0" indent="0">
              <a:buNone/>
            </a:pPr>
            <a:r>
              <a:rPr lang="en-US" dirty="0" err="1"/>
              <a:t>Lượng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nhỏ</a:t>
            </a:r>
            <a:r>
              <a:rPr lang="en-US" dirty="0"/>
              <a:t> </a:t>
            </a:r>
            <a:r>
              <a:rPr lang="en-US" dirty="0" err="1"/>
              <a:t>nhất</a:t>
            </a:r>
            <a:r>
              <a:rPr lang="en-US" dirty="0"/>
              <a:t> </a:t>
            </a:r>
            <a:r>
              <a:rPr lang="en-US" dirty="0" err="1"/>
              <a:t>mà</a:t>
            </a:r>
            <a:r>
              <a:rPr lang="en-US" dirty="0"/>
              <a:t> CPU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trao</a:t>
            </a:r>
            <a:r>
              <a:rPr lang="en-US" dirty="0"/>
              <a:t> </a:t>
            </a:r>
            <a:r>
              <a:rPr lang="en-US" dirty="0" err="1"/>
              <a:t>đổi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nhau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khối</a:t>
            </a:r>
            <a:r>
              <a:rPr lang="en-US" dirty="0"/>
              <a:t>, </a:t>
            </a:r>
            <a:r>
              <a:rPr lang="en-US" dirty="0" err="1"/>
              <a:t>gồm</a:t>
            </a:r>
            <a:r>
              <a:rPr lang="en-US" dirty="0"/>
              <a:t> </a:t>
            </a:r>
            <a:r>
              <a:rPr lang="en-US" dirty="0" err="1"/>
              <a:t>nhiều</a:t>
            </a:r>
            <a:r>
              <a:rPr lang="en-US" dirty="0"/>
              <a:t> byte ( </a:t>
            </a:r>
            <a:r>
              <a:rPr lang="en-US" dirty="0" err="1"/>
              <a:t>ví</a:t>
            </a:r>
            <a:r>
              <a:rPr lang="en-US" dirty="0"/>
              <a:t> </a:t>
            </a:r>
            <a:r>
              <a:rPr lang="en-US" dirty="0" err="1"/>
              <a:t>dụ</a:t>
            </a:r>
            <a:r>
              <a:rPr lang="en-US" dirty="0"/>
              <a:t> 1 </a:t>
            </a:r>
            <a:r>
              <a:rPr lang="en-US" dirty="0" err="1"/>
              <a:t>khối</a:t>
            </a:r>
            <a:r>
              <a:rPr lang="en-US" dirty="0"/>
              <a:t> </a:t>
            </a:r>
            <a:r>
              <a:rPr lang="en-US" dirty="0" err="1"/>
              <a:t>gồm</a:t>
            </a:r>
            <a:r>
              <a:rPr lang="en-US" dirty="0"/>
              <a:t> 512 bytes).</a:t>
            </a:r>
          </a:p>
        </p:txBody>
      </p:sp>
      <p:pic>
        <p:nvPicPr>
          <p:cNvPr id="7" name="Picture 4" descr="Tìm hiểu về ổ cứng SSD và HDD. Cách phân biệt ổ cứng SSD và HDD">
            <a:extLst>
              <a:ext uri="{FF2B5EF4-FFF2-40B4-BE49-F238E27FC236}">
                <a16:creationId xmlns:a16="http://schemas.microsoft.com/office/drawing/2014/main" id="{6F605C4A-5C4E-1501-C5DB-19F70D870F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938" y="3221245"/>
            <a:ext cx="4216062" cy="2812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USB SanDisk CZ73 64GB USB 3.0 | HACOM">
            <a:extLst>
              <a:ext uri="{FF2B5EF4-FFF2-40B4-BE49-F238E27FC236}">
                <a16:creationId xmlns:a16="http://schemas.microsoft.com/office/drawing/2014/main" id="{8AC52FC1-512A-F681-106F-601ED31C52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9062" y="2913062"/>
            <a:ext cx="3429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055241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77553F-12AB-064C-1679-09EAF60D2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6. Linux device driver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A5683E-674B-E11E-E43B-6BE6484154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Network device driver</a:t>
            </a:r>
          </a:p>
          <a:p>
            <a:pPr marL="0" indent="0">
              <a:buNone/>
            </a:pP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lượng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nhỏ</a:t>
            </a:r>
            <a:r>
              <a:rPr lang="en-US" dirty="0"/>
              <a:t> </a:t>
            </a:r>
            <a:r>
              <a:rPr lang="en-US" dirty="0" err="1"/>
              <a:t>nhất</a:t>
            </a:r>
            <a:r>
              <a:rPr lang="en-US" dirty="0"/>
              <a:t> </a:t>
            </a:r>
            <a:r>
              <a:rPr lang="en-US" dirty="0" err="1"/>
              <a:t>mà</a:t>
            </a:r>
            <a:r>
              <a:rPr lang="en-US" dirty="0"/>
              <a:t> CPU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trao</a:t>
            </a:r>
            <a:r>
              <a:rPr lang="en-US" dirty="0"/>
              <a:t> </a:t>
            </a:r>
            <a:r>
              <a:rPr lang="en-US" dirty="0" err="1"/>
              <a:t>đổi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nhau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gói</a:t>
            </a:r>
            <a:r>
              <a:rPr lang="en-US" dirty="0"/>
              <a:t> tin, </a:t>
            </a:r>
            <a:r>
              <a:rPr lang="en-US" dirty="0" err="1"/>
              <a:t>gồm</a:t>
            </a:r>
            <a:r>
              <a:rPr lang="en-US" dirty="0"/>
              <a:t> </a:t>
            </a:r>
            <a:r>
              <a:rPr lang="en-US" dirty="0" err="1"/>
              <a:t>nhiều</a:t>
            </a:r>
            <a:r>
              <a:rPr lang="en-US" dirty="0"/>
              <a:t> byte. </a:t>
            </a:r>
            <a:r>
              <a:rPr lang="en-US" dirty="0" err="1"/>
              <a:t>Gói</a:t>
            </a:r>
            <a:r>
              <a:rPr lang="en-US" dirty="0"/>
              <a:t> tin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kích</a:t>
            </a:r>
            <a:r>
              <a:rPr lang="en-US" dirty="0"/>
              <a:t> </a:t>
            </a:r>
            <a:r>
              <a:rPr lang="en-US" dirty="0" err="1"/>
              <a:t>thước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cố</a:t>
            </a:r>
            <a:r>
              <a:rPr lang="en-US" dirty="0"/>
              <a:t> </a:t>
            </a:r>
            <a:r>
              <a:rPr lang="en-US" dirty="0" err="1"/>
              <a:t>định</a:t>
            </a:r>
            <a:r>
              <a:rPr lang="en-US" dirty="0"/>
              <a:t>.</a:t>
            </a:r>
          </a:p>
        </p:txBody>
      </p:sp>
      <p:pic>
        <p:nvPicPr>
          <p:cNvPr id="4" name="Picture 4" descr="Network Cards and Modems for Your Computer">
            <a:extLst>
              <a:ext uri="{FF2B5EF4-FFF2-40B4-BE49-F238E27FC236}">
                <a16:creationId xmlns:a16="http://schemas.microsoft.com/office/drawing/2014/main" id="{5DC76D9C-C958-0F17-70D0-59A1C371DB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2553" y="3657600"/>
            <a:ext cx="3239502" cy="1657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Card Wifi laptop là gì? Chức năng, Có nâng cấp được hay không? - T2QWIFI">
            <a:extLst>
              <a:ext uri="{FF2B5EF4-FFF2-40B4-BE49-F238E27FC236}">
                <a16:creationId xmlns:a16="http://schemas.microsoft.com/office/drawing/2014/main" id="{CD188521-3F1C-C803-4A72-51E9C08253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178" y="3314615"/>
            <a:ext cx="3200402" cy="2133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C9DA6A9-46BA-3913-7CF0-1B6191623693}"/>
              </a:ext>
            </a:extLst>
          </p:cNvPr>
          <p:cNvSpPr txBox="1"/>
          <p:nvPr/>
        </p:nvSpPr>
        <p:spPr>
          <a:xfrm>
            <a:off x="850326" y="5723029"/>
            <a:ext cx="2396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NIC card in computer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27E46F-AEFF-1157-3195-EAD3026BB29B}"/>
              </a:ext>
            </a:extLst>
          </p:cNvPr>
          <p:cNvSpPr txBox="1"/>
          <p:nvPr/>
        </p:nvSpPr>
        <p:spPr>
          <a:xfrm>
            <a:off x="5618748" y="5723029"/>
            <a:ext cx="2209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Card </a:t>
            </a:r>
            <a:r>
              <a:rPr lang="en-US" dirty="0" err="1"/>
              <a:t>wifi</a:t>
            </a:r>
            <a:r>
              <a:rPr lang="en-US" dirty="0"/>
              <a:t> on laptop</a:t>
            </a:r>
          </a:p>
        </p:txBody>
      </p:sp>
    </p:spTree>
    <p:extLst>
      <p:ext uri="{BB962C8B-B14F-4D97-AF65-F5344CB8AC3E}">
        <p14:creationId xmlns:p14="http://schemas.microsoft.com/office/powerpoint/2010/main" val="69756693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03DCE0-F9F9-5F93-3868-D6CA63050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7. Linux file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380C89-B954-A9CF-2027-47D26FB97B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 </a:t>
            </a:r>
            <a:r>
              <a:rPr lang="en-US" sz="1800" dirty="0" err="1"/>
              <a:t>Hệ</a:t>
            </a:r>
            <a:r>
              <a:rPr lang="en-US" sz="1800" dirty="0"/>
              <a:t> </a:t>
            </a:r>
            <a:r>
              <a:rPr lang="en-US" sz="1800" dirty="0" err="1"/>
              <a:t>thống</a:t>
            </a:r>
            <a:r>
              <a:rPr lang="en-US" sz="1800" dirty="0"/>
              <a:t> file </a:t>
            </a:r>
            <a:r>
              <a:rPr lang="en-US" sz="1800" dirty="0" err="1"/>
              <a:t>trên</a:t>
            </a:r>
            <a:r>
              <a:rPr lang="en-US" sz="1800" dirty="0"/>
              <a:t> Linux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1800" dirty="0"/>
              <a:t> </a:t>
            </a:r>
            <a:r>
              <a:rPr lang="en-US" sz="1800" dirty="0" err="1"/>
              <a:t>Trên</a:t>
            </a:r>
            <a:r>
              <a:rPr lang="en-US" sz="1800" dirty="0"/>
              <a:t> Linux OS, </a:t>
            </a:r>
            <a:r>
              <a:rPr lang="en-US" sz="1800" dirty="0" err="1"/>
              <a:t>tất</a:t>
            </a:r>
            <a:r>
              <a:rPr lang="en-US" sz="1800" dirty="0"/>
              <a:t> </a:t>
            </a:r>
            <a:r>
              <a:rPr lang="en-US" sz="1800" dirty="0" err="1"/>
              <a:t>cả</a:t>
            </a:r>
            <a:r>
              <a:rPr lang="en-US" sz="1800" dirty="0"/>
              <a:t> </a:t>
            </a:r>
            <a:r>
              <a:rPr lang="en-US" sz="1800" dirty="0" err="1"/>
              <a:t>mọi</a:t>
            </a:r>
            <a:r>
              <a:rPr lang="en-US" sz="1800" dirty="0"/>
              <a:t> </a:t>
            </a:r>
            <a:r>
              <a:rPr lang="en-US" sz="1800" dirty="0" err="1"/>
              <a:t>thứ</a:t>
            </a:r>
            <a:r>
              <a:rPr lang="en-US" sz="1800" dirty="0"/>
              <a:t> </a:t>
            </a:r>
            <a:r>
              <a:rPr lang="en-US" sz="1800" dirty="0" err="1"/>
              <a:t>đều</a:t>
            </a:r>
            <a:r>
              <a:rPr lang="en-US" sz="1800" dirty="0"/>
              <a:t> </a:t>
            </a:r>
            <a:r>
              <a:rPr lang="en-US" sz="1800" dirty="0" err="1"/>
              <a:t>dưới</a:t>
            </a:r>
            <a:r>
              <a:rPr lang="en-US" sz="1800" dirty="0"/>
              <a:t> </a:t>
            </a:r>
            <a:r>
              <a:rPr lang="en-US" sz="1800" dirty="0" err="1"/>
              <a:t>dạng</a:t>
            </a:r>
            <a:r>
              <a:rPr lang="en-US" sz="1800" dirty="0"/>
              <a:t> file.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1800" dirty="0"/>
              <a:t> </a:t>
            </a:r>
            <a:r>
              <a:rPr lang="en-US" sz="1800" dirty="0" err="1"/>
              <a:t>Thư</a:t>
            </a:r>
            <a:r>
              <a:rPr lang="en-US" sz="1800" dirty="0"/>
              <a:t> </a:t>
            </a:r>
            <a:r>
              <a:rPr lang="en-US" sz="1800" dirty="0" err="1"/>
              <a:t>mục</a:t>
            </a:r>
            <a:r>
              <a:rPr lang="en-US" sz="1800" dirty="0"/>
              <a:t> </a:t>
            </a:r>
            <a:r>
              <a:rPr lang="en-US" sz="1800" dirty="0" err="1"/>
              <a:t>về</a:t>
            </a:r>
            <a:r>
              <a:rPr lang="en-US" sz="1800" dirty="0"/>
              <a:t> </a:t>
            </a:r>
            <a:r>
              <a:rPr lang="en-US" sz="1800" dirty="0" err="1"/>
              <a:t>cơ</a:t>
            </a:r>
            <a:r>
              <a:rPr lang="en-US" sz="1800" dirty="0"/>
              <a:t> </a:t>
            </a:r>
            <a:r>
              <a:rPr lang="en-US" sz="1800" dirty="0" err="1"/>
              <a:t>bản</a:t>
            </a:r>
            <a:r>
              <a:rPr lang="en-US" sz="1800" dirty="0"/>
              <a:t> </a:t>
            </a:r>
            <a:r>
              <a:rPr lang="en-US" sz="1800" dirty="0" err="1"/>
              <a:t>cũng</a:t>
            </a:r>
            <a:r>
              <a:rPr lang="en-US" sz="1800" dirty="0"/>
              <a:t> </a:t>
            </a:r>
            <a:r>
              <a:rPr lang="en-US" sz="1800" dirty="0" err="1"/>
              <a:t>là</a:t>
            </a:r>
            <a:r>
              <a:rPr lang="en-US" sz="1800" dirty="0"/>
              <a:t> </a:t>
            </a:r>
            <a:r>
              <a:rPr lang="en-US" sz="1800" dirty="0" err="1"/>
              <a:t>một</a:t>
            </a:r>
            <a:r>
              <a:rPr lang="en-US" sz="1800" dirty="0"/>
              <a:t> file, </a:t>
            </a:r>
            <a:r>
              <a:rPr lang="en-US" sz="1800" dirty="0" err="1"/>
              <a:t>nhưng</a:t>
            </a:r>
            <a:r>
              <a:rPr lang="en-US" sz="1800" dirty="0"/>
              <a:t> </a:t>
            </a:r>
            <a:r>
              <a:rPr lang="en-US" sz="1800" dirty="0" err="1"/>
              <a:t>nội</a:t>
            </a:r>
            <a:r>
              <a:rPr lang="en-US" sz="1800" dirty="0"/>
              <a:t> dung </a:t>
            </a:r>
            <a:r>
              <a:rPr lang="en-US" sz="1800" dirty="0" err="1"/>
              <a:t>bên</a:t>
            </a:r>
            <a:r>
              <a:rPr lang="en-US" sz="1800" dirty="0"/>
              <a:t> </a:t>
            </a:r>
            <a:r>
              <a:rPr lang="en-US" sz="1800" dirty="0" err="1"/>
              <a:t>trong</a:t>
            </a:r>
            <a:r>
              <a:rPr lang="en-US" sz="1800" dirty="0"/>
              <a:t> </a:t>
            </a:r>
            <a:r>
              <a:rPr lang="en-US" sz="1800" dirty="0" err="1"/>
              <a:t>nó</a:t>
            </a:r>
            <a:r>
              <a:rPr lang="en-US" sz="1800" dirty="0"/>
              <a:t> </a:t>
            </a:r>
            <a:r>
              <a:rPr lang="en-US" sz="1800" dirty="0" err="1"/>
              <a:t>là</a:t>
            </a:r>
            <a:r>
              <a:rPr lang="en-US" sz="1800" dirty="0"/>
              <a:t> </a:t>
            </a:r>
            <a:r>
              <a:rPr lang="en-US" sz="1800" dirty="0" err="1"/>
              <a:t>danh</a:t>
            </a:r>
            <a:r>
              <a:rPr lang="en-US" sz="1800" dirty="0"/>
              <a:t> </a:t>
            </a:r>
            <a:r>
              <a:rPr lang="en-US" sz="1800" dirty="0" err="1"/>
              <a:t>sách</a:t>
            </a:r>
            <a:r>
              <a:rPr lang="en-US" sz="1800" dirty="0"/>
              <a:t> </a:t>
            </a:r>
            <a:r>
              <a:rPr lang="en-US" sz="1800" dirty="0" err="1"/>
              <a:t>tên</a:t>
            </a:r>
            <a:r>
              <a:rPr lang="en-US" sz="1800" dirty="0"/>
              <a:t> </a:t>
            </a:r>
            <a:r>
              <a:rPr lang="en-US" sz="1800" dirty="0" err="1"/>
              <a:t>các</a:t>
            </a:r>
            <a:r>
              <a:rPr lang="en-US" sz="1800" dirty="0"/>
              <a:t> file </a:t>
            </a:r>
            <a:r>
              <a:rPr lang="en-US" sz="1800" dirty="0" err="1"/>
              <a:t>nằm</a:t>
            </a:r>
            <a:r>
              <a:rPr lang="en-US" sz="1800" dirty="0"/>
              <a:t> </a:t>
            </a:r>
            <a:r>
              <a:rPr lang="en-US" sz="1800" dirty="0" err="1"/>
              <a:t>trong</a:t>
            </a:r>
            <a:r>
              <a:rPr lang="en-US" sz="1800" dirty="0"/>
              <a:t> </a:t>
            </a:r>
            <a:r>
              <a:rPr lang="en-US" sz="1800" dirty="0" err="1"/>
              <a:t>nó</a:t>
            </a:r>
            <a:r>
              <a:rPr lang="en-US" sz="1800" dirty="0"/>
              <a:t>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1800" dirty="0"/>
              <a:t> </a:t>
            </a:r>
            <a:r>
              <a:rPr lang="en-US" sz="1800" dirty="0" err="1"/>
              <a:t>Các</a:t>
            </a:r>
            <a:r>
              <a:rPr lang="en-US" sz="1800" dirty="0"/>
              <a:t> </a:t>
            </a:r>
            <a:r>
              <a:rPr lang="en-US" sz="1800" dirty="0" err="1"/>
              <a:t>loại</a:t>
            </a:r>
            <a:r>
              <a:rPr lang="en-US" sz="1800" dirty="0"/>
              <a:t> file </a:t>
            </a:r>
            <a:r>
              <a:rPr lang="en-US" sz="1800" dirty="0" err="1"/>
              <a:t>trên</a:t>
            </a:r>
            <a:r>
              <a:rPr lang="en-US" sz="1800" dirty="0"/>
              <a:t> Linux: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800" dirty="0"/>
              <a:t> Regular file: </a:t>
            </a:r>
            <a:r>
              <a:rPr lang="en-US" sz="1800" dirty="0" err="1"/>
              <a:t>là</a:t>
            </a:r>
            <a:r>
              <a:rPr lang="en-US" sz="1800" dirty="0"/>
              <a:t> </a:t>
            </a:r>
            <a:r>
              <a:rPr lang="en-US" sz="1800" dirty="0" err="1"/>
              <a:t>các</a:t>
            </a:r>
            <a:r>
              <a:rPr lang="en-US" sz="1800" dirty="0"/>
              <a:t> file </a:t>
            </a:r>
            <a:r>
              <a:rPr lang="en-US" sz="1800" dirty="0" err="1"/>
              <a:t>thông</a:t>
            </a:r>
            <a:r>
              <a:rPr lang="en-US" sz="1800" dirty="0"/>
              <a:t> </a:t>
            </a:r>
            <a:r>
              <a:rPr lang="en-US" sz="1800" dirty="0" err="1"/>
              <a:t>thường</a:t>
            </a:r>
            <a:r>
              <a:rPr lang="en-US" sz="1800" dirty="0"/>
              <a:t> </a:t>
            </a:r>
            <a:r>
              <a:rPr lang="en-US" sz="1800" dirty="0" err="1"/>
              <a:t>như</a:t>
            </a:r>
            <a:r>
              <a:rPr lang="en-US" sz="1800" dirty="0"/>
              <a:t> text file, executable file.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800" dirty="0"/>
              <a:t> Directory file: file </a:t>
            </a:r>
            <a:r>
              <a:rPr lang="en-US" sz="1800" dirty="0" err="1"/>
              <a:t>chứa</a:t>
            </a:r>
            <a:r>
              <a:rPr lang="en-US" sz="1800" dirty="0"/>
              <a:t> </a:t>
            </a:r>
            <a:r>
              <a:rPr lang="en-US" sz="1800" dirty="0" err="1"/>
              <a:t>danh</a:t>
            </a:r>
            <a:r>
              <a:rPr lang="en-US" sz="1800" dirty="0"/>
              <a:t> </a:t>
            </a:r>
            <a:r>
              <a:rPr lang="en-US" sz="1800" dirty="0" err="1"/>
              <a:t>sách</a:t>
            </a:r>
            <a:r>
              <a:rPr lang="en-US" sz="1800" dirty="0"/>
              <a:t> </a:t>
            </a:r>
            <a:r>
              <a:rPr lang="en-US" sz="1800" dirty="0" err="1"/>
              <a:t>các</a:t>
            </a:r>
            <a:r>
              <a:rPr lang="en-US" sz="1800" dirty="0"/>
              <a:t> file </a:t>
            </a:r>
            <a:r>
              <a:rPr lang="en-US" sz="1800" dirty="0" err="1"/>
              <a:t>khác</a:t>
            </a:r>
            <a:r>
              <a:rPr lang="en-US" sz="1800" dirty="0"/>
              <a:t>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800" dirty="0"/>
              <a:t> Character Device File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800" dirty="0"/>
              <a:t> Link files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800" dirty="0"/>
              <a:t> Socket file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800" dirty="0"/>
              <a:t> Pipe file</a:t>
            </a:r>
          </a:p>
        </p:txBody>
      </p:sp>
    </p:spTree>
    <p:extLst>
      <p:ext uri="{BB962C8B-B14F-4D97-AF65-F5344CB8AC3E}">
        <p14:creationId xmlns:p14="http://schemas.microsoft.com/office/powerpoint/2010/main" val="324563919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4BF118-8DC5-086B-A16A-6E81A35A4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7. Linux file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B25ED0-91A1-EC43-806D-9F6CBB6CF8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 file </a:t>
            </a:r>
            <a:r>
              <a:rPr lang="en-US" dirty="0" err="1"/>
              <a:t>trên</a:t>
            </a:r>
            <a:r>
              <a:rPr lang="en-US" dirty="0"/>
              <a:t> Linux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tổ</a:t>
            </a:r>
            <a:r>
              <a:rPr lang="en-US" dirty="0"/>
              <a:t> </a:t>
            </a:r>
            <a:r>
              <a:rPr lang="en-US" dirty="0" err="1"/>
              <a:t>chứng</a:t>
            </a:r>
            <a:r>
              <a:rPr lang="en-US" dirty="0"/>
              <a:t> </a:t>
            </a:r>
            <a:r>
              <a:rPr lang="en-US" dirty="0" err="1"/>
              <a:t>theo</a:t>
            </a:r>
            <a:r>
              <a:rPr lang="en-US" dirty="0"/>
              <a:t> </a:t>
            </a:r>
            <a:r>
              <a:rPr lang="en-US" dirty="0" err="1"/>
              <a:t>cấu</a:t>
            </a:r>
            <a:r>
              <a:rPr lang="en-US" dirty="0"/>
              <a:t> </a:t>
            </a:r>
            <a:r>
              <a:rPr lang="en-US" dirty="0" err="1"/>
              <a:t>trúc</a:t>
            </a:r>
            <a:r>
              <a:rPr lang="en-US" dirty="0"/>
              <a:t> </a:t>
            </a:r>
            <a:r>
              <a:rPr lang="en-US" dirty="0" err="1"/>
              <a:t>cây</a:t>
            </a:r>
            <a:r>
              <a:rPr lang="en-US" dirty="0"/>
              <a:t> </a:t>
            </a:r>
            <a:r>
              <a:rPr lang="en-US" dirty="0" err="1"/>
              <a:t>thư</a:t>
            </a:r>
            <a:r>
              <a:rPr lang="en-US" dirty="0"/>
              <a:t> </a:t>
            </a:r>
            <a:r>
              <a:rPr lang="en-US" dirty="0" err="1"/>
              <a:t>mục</a:t>
            </a:r>
            <a:r>
              <a:rPr lang="en-US" dirty="0"/>
              <a:t>.</a:t>
            </a:r>
          </a:p>
        </p:txBody>
      </p:sp>
      <p:pic>
        <p:nvPicPr>
          <p:cNvPr id="4" name="Picture 2" descr="Linux Directory Structure Explained for Beginners">
            <a:extLst>
              <a:ext uri="{FF2B5EF4-FFF2-40B4-BE49-F238E27FC236}">
                <a16:creationId xmlns:a16="http://schemas.microsoft.com/office/drawing/2014/main" id="{DE975FE5-52D0-E87C-A3F2-9CFBF312E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684" y="2571161"/>
            <a:ext cx="6335802" cy="3167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226096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CC8700-5FD2-F425-20B3-123B3D2AFD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7. Linux file system</a:t>
            </a:r>
          </a:p>
        </p:txBody>
      </p:sp>
      <p:pic>
        <p:nvPicPr>
          <p:cNvPr id="5" name="Picture 2" descr="Linux Directory Structure (File System Structure) Explained with Examples">
            <a:extLst>
              <a:ext uri="{FF2B5EF4-FFF2-40B4-BE49-F238E27FC236}">
                <a16:creationId xmlns:a16="http://schemas.microsoft.com/office/drawing/2014/main" id="{0F8F4CCB-2B9D-B4EB-28FA-60DF154F6F3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545" y="2025589"/>
            <a:ext cx="2986527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8CAE873-6F07-33B3-3907-5AF70D71B880}"/>
              </a:ext>
            </a:extLst>
          </p:cNvPr>
          <p:cNvSpPr txBox="1"/>
          <p:nvPr/>
        </p:nvSpPr>
        <p:spPr>
          <a:xfrm>
            <a:off x="678042" y="1535837"/>
            <a:ext cx="5205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+mj-lt"/>
              </a:rPr>
              <a:t>Đặc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điểm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từng</a:t>
            </a:r>
            <a:r>
              <a:rPr lang="en-US" dirty="0">
                <a:latin typeface="+mj-lt"/>
              </a:rPr>
              <a:t> file </a:t>
            </a:r>
            <a:r>
              <a:rPr lang="en-US" dirty="0" err="1">
                <a:latin typeface="+mj-lt"/>
              </a:rPr>
              <a:t>trên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hệ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thống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cây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thư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mục</a:t>
            </a:r>
            <a:endParaRPr lang="en-US" dirty="0"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DCDC6C-C7AB-EA8F-7291-2141A64FC5D0}"/>
              </a:ext>
            </a:extLst>
          </p:cNvPr>
          <p:cNvSpPr txBox="1"/>
          <p:nvPr/>
        </p:nvSpPr>
        <p:spPr>
          <a:xfrm>
            <a:off x="3581907" y="2229930"/>
            <a:ext cx="53265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Thư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mục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đầu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tiên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là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thư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mục</a:t>
            </a:r>
            <a:r>
              <a:rPr lang="en-US" dirty="0">
                <a:latin typeface="+mj-lt"/>
              </a:rPr>
              <a:t> /, </a:t>
            </a:r>
            <a:r>
              <a:rPr lang="en-US" dirty="0" err="1">
                <a:latin typeface="+mj-lt"/>
              </a:rPr>
              <a:t>là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thư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mục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gốc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của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hệ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thống</a:t>
            </a:r>
            <a:r>
              <a:rPr lang="en-US" dirty="0">
                <a:latin typeface="+mj-lt"/>
              </a:rPr>
              <a:t> file</a:t>
            </a:r>
            <a:r>
              <a:rPr lang="en-US" dirty="0"/>
              <a:t>.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EC83C0-2F3E-4A3F-FC4E-4EEA9EFB46DC}"/>
              </a:ext>
            </a:extLst>
          </p:cNvPr>
          <p:cNvSpPr txBox="1"/>
          <p:nvPr/>
        </p:nvSpPr>
        <p:spPr>
          <a:xfrm>
            <a:off x="3581907" y="3201022"/>
            <a:ext cx="53265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dirty="0">
                <a:latin typeface="+mj-lt"/>
              </a:rPr>
              <a:t>/bin: </a:t>
            </a:r>
            <a:r>
              <a:rPr lang="en-US" dirty="0" err="1">
                <a:latin typeface="+mj-lt"/>
              </a:rPr>
              <a:t>chứa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các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đoạn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mã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chương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trình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để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thực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thi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các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lệnh</a:t>
            </a:r>
            <a:r>
              <a:rPr lang="en-US" dirty="0">
                <a:latin typeface="+mj-lt"/>
              </a:rPr>
              <a:t>, bao </a:t>
            </a:r>
            <a:r>
              <a:rPr lang="en-US" dirty="0" err="1">
                <a:latin typeface="+mj-lt"/>
              </a:rPr>
              <a:t>gồm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hầu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hết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các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lệnh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cơ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bản</a:t>
            </a:r>
            <a:r>
              <a:rPr lang="en-US" dirty="0">
                <a:latin typeface="+mj-lt"/>
              </a:rPr>
              <a:t> ls, cp. </a:t>
            </a:r>
            <a:r>
              <a:rPr lang="en-US" dirty="0" err="1">
                <a:latin typeface="+mj-lt"/>
              </a:rPr>
              <a:t>Các</a:t>
            </a:r>
            <a:r>
              <a:rPr lang="en-US" dirty="0">
                <a:latin typeface="+mj-lt"/>
              </a:rPr>
              <a:t> file </a:t>
            </a:r>
            <a:r>
              <a:rPr lang="en-US" dirty="0" err="1">
                <a:latin typeface="+mj-lt"/>
              </a:rPr>
              <a:t>trong</a:t>
            </a:r>
            <a:r>
              <a:rPr lang="en-US" dirty="0">
                <a:latin typeface="+mj-lt"/>
              </a:rPr>
              <a:t> /bin </a:t>
            </a:r>
            <a:r>
              <a:rPr lang="en-US" dirty="0" err="1">
                <a:latin typeface="+mj-lt"/>
              </a:rPr>
              <a:t>là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dạng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nhị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phân</a:t>
            </a:r>
            <a:r>
              <a:rPr lang="en-US" dirty="0">
                <a:latin typeface="+mj-lt"/>
              </a:rPr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E54B2A9-BC13-C079-D838-21F0935B4F36}"/>
              </a:ext>
            </a:extLst>
          </p:cNvPr>
          <p:cNvSpPr txBox="1"/>
          <p:nvPr/>
        </p:nvSpPr>
        <p:spPr>
          <a:xfrm>
            <a:off x="421105" y="7339263"/>
            <a:ext cx="28600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hành</a:t>
            </a:r>
            <a:r>
              <a:rPr lang="en-US" dirty="0"/>
              <a:t> </a:t>
            </a:r>
            <a:r>
              <a:rPr lang="en-US" dirty="0" err="1"/>
              <a:t>mở</a:t>
            </a:r>
            <a:r>
              <a:rPr lang="en-US" dirty="0"/>
              <a:t> </a:t>
            </a:r>
            <a:r>
              <a:rPr lang="en-US" dirty="0" err="1"/>
              <a:t>thư</a:t>
            </a:r>
            <a:r>
              <a:rPr lang="en-US" dirty="0"/>
              <a:t> </a:t>
            </a:r>
            <a:r>
              <a:rPr lang="en-US" dirty="0" err="1"/>
              <a:t>mục</a:t>
            </a:r>
            <a:r>
              <a:rPr lang="en-US" dirty="0"/>
              <a:t> bin</a:t>
            </a:r>
          </a:p>
        </p:txBody>
      </p:sp>
    </p:spTree>
    <p:extLst>
      <p:ext uri="{BB962C8B-B14F-4D97-AF65-F5344CB8AC3E}">
        <p14:creationId xmlns:p14="http://schemas.microsoft.com/office/powerpoint/2010/main" val="112375143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CC8700-5FD2-F425-20B3-123B3D2AFD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7. Linux file system</a:t>
            </a:r>
          </a:p>
        </p:txBody>
      </p:sp>
      <p:pic>
        <p:nvPicPr>
          <p:cNvPr id="5" name="Picture 2" descr="Linux Directory Structure (File System Structure) Explained with Examples">
            <a:extLst>
              <a:ext uri="{FF2B5EF4-FFF2-40B4-BE49-F238E27FC236}">
                <a16:creationId xmlns:a16="http://schemas.microsoft.com/office/drawing/2014/main" id="{0F8F4CCB-2B9D-B4EB-28FA-60DF154F6F3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545" y="2025589"/>
            <a:ext cx="2986527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57712B-A96C-2DFB-16C0-B99FAAD08F3A}"/>
              </a:ext>
            </a:extLst>
          </p:cNvPr>
          <p:cNvSpPr txBox="1"/>
          <p:nvPr/>
        </p:nvSpPr>
        <p:spPr>
          <a:xfrm>
            <a:off x="3597443" y="2201779"/>
            <a:ext cx="531101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dirty="0"/>
              <a:t> /</a:t>
            </a:r>
            <a:r>
              <a:rPr lang="en-US" dirty="0" err="1"/>
              <a:t>sbin</a:t>
            </a:r>
            <a:r>
              <a:rPr lang="en-US" dirty="0"/>
              <a:t>: </a:t>
            </a:r>
            <a:r>
              <a:rPr lang="en-US" dirty="0" err="1"/>
              <a:t>chứa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đoạn</a:t>
            </a:r>
            <a:r>
              <a:rPr lang="en-US" dirty="0"/>
              <a:t> </a:t>
            </a:r>
            <a:r>
              <a:rPr lang="en-US" dirty="0" err="1"/>
              <a:t>mã</a:t>
            </a:r>
            <a:r>
              <a:rPr lang="en-US" dirty="0"/>
              <a:t> </a:t>
            </a:r>
            <a:r>
              <a:rPr lang="en-US" dirty="0" err="1"/>
              <a:t>chương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thi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command. </a:t>
            </a:r>
            <a:r>
              <a:rPr lang="en-US" dirty="0" err="1"/>
              <a:t>Giống</a:t>
            </a:r>
            <a:r>
              <a:rPr lang="en-US" dirty="0"/>
              <a:t> </a:t>
            </a:r>
            <a:r>
              <a:rPr lang="en-US" dirty="0" err="1"/>
              <a:t>như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thư</a:t>
            </a:r>
            <a:r>
              <a:rPr lang="en-US" dirty="0"/>
              <a:t> </a:t>
            </a:r>
            <a:r>
              <a:rPr lang="en-US" dirty="0" err="1"/>
              <a:t>mục</a:t>
            </a:r>
            <a:r>
              <a:rPr lang="en-US" dirty="0"/>
              <a:t> bin. </a:t>
            </a:r>
          </a:p>
          <a:p>
            <a:pPr algn="just"/>
            <a:r>
              <a:rPr lang="en-US" dirty="0" err="1"/>
              <a:t>Nhưng</a:t>
            </a:r>
            <a:r>
              <a:rPr lang="en-US" dirty="0"/>
              <a:t> </a:t>
            </a:r>
            <a:r>
              <a:rPr lang="en-US" dirty="0" err="1"/>
              <a:t>nó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chưa</a:t>
            </a:r>
            <a:r>
              <a:rPr lang="en-US" dirty="0"/>
              <a:t> </a:t>
            </a:r>
            <a:r>
              <a:rPr lang="en-US" dirty="0" err="1"/>
              <a:t>thêm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chương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liên</a:t>
            </a:r>
            <a:r>
              <a:rPr lang="en-US" dirty="0"/>
              <a:t> </a:t>
            </a:r>
            <a:r>
              <a:rPr lang="en-US" dirty="0" err="1"/>
              <a:t>quan</a:t>
            </a:r>
            <a:r>
              <a:rPr lang="en-US" dirty="0"/>
              <a:t> </a:t>
            </a:r>
            <a:r>
              <a:rPr lang="en-US" dirty="0" err="1"/>
              <a:t>đến</a:t>
            </a:r>
            <a:r>
              <a:rPr lang="en-US" dirty="0"/>
              <a:t> </a:t>
            </a:r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. </a:t>
            </a:r>
            <a:r>
              <a:rPr lang="en-US" dirty="0" err="1"/>
              <a:t>Người</a:t>
            </a:r>
            <a:r>
              <a:rPr lang="en-US" dirty="0"/>
              <a:t> </a:t>
            </a:r>
            <a:r>
              <a:rPr lang="en-US" dirty="0" err="1"/>
              <a:t>dùng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</a:t>
            </a:r>
            <a:r>
              <a:rPr lang="en-US" dirty="0" err="1"/>
              <a:t>thường</a:t>
            </a:r>
            <a:r>
              <a:rPr lang="en-US" dirty="0"/>
              <a:t> </a:t>
            </a:r>
            <a:r>
              <a:rPr lang="en-US" dirty="0" err="1"/>
              <a:t>muốn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những</a:t>
            </a:r>
            <a:r>
              <a:rPr lang="en-US" dirty="0"/>
              <a:t> </a:t>
            </a:r>
            <a:r>
              <a:rPr lang="en-US" dirty="0" err="1"/>
              <a:t>lệnh</a:t>
            </a:r>
            <a:r>
              <a:rPr lang="en-US" dirty="0"/>
              <a:t> </a:t>
            </a:r>
            <a:r>
              <a:rPr lang="en-US" dirty="0" err="1"/>
              <a:t>này</a:t>
            </a:r>
            <a:r>
              <a:rPr lang="en-US" dirty="0"/>
              <a:t> </a:t>
            </a:r>
            <a:r>
              <a:rPr lang="en-US" dirty="0" err="1"/>
              <a:t>thì</a:t>
            </a:r>
            <a:r>
              <a:rPr lang="en-US" dirty="0"/>
              <a:t> </a:t>
            </a:r>
            <a:r>
              <a:rPr lang="en-US" dirty="0" err="1"/>
              <a:t>phải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dưới</a:t>
            </a:r>
            <a:r>
              <a:rPr lang="en-US" dirty="0"/>
              <a:t> </a:t>
            </a:r>
            <a:r>
              <a:rPr lang="en-US" dirty="0" err="1"/>
              <a:t>quyền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root.</a:t>
            </a:r>
          </a:p>
        </p:txBody>
      </p:sp>
    </p:spTree>
    <p:extLst>
      <p:ext uri="{BB962C8B-B14F-4D97-AF65-F5344CB8AC3E}">
        <p14:creationId xmlns:p14="http://schemas.microsoft.com/office/powerpoint/2010/main" val="202688763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CC8700-5FD2-F425-20B3-123B3D2AFD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7. Linux file system</a:t>
            </a:r>
          </a:p>
        </p:txBody>
      </p:sp>
      <p:pic>
        <p:nvPicPr>
          <p:cNvPr id="5" name="Picture 2" descr="Linux Directory Structure (File System Structure) Explained with Examples">
            <a:extLst>
              <a:ext uri="{FF2B5EF4-FFF2-40B4-BE49-F238E27FC236}">
                <a16:creationId xmlns:a16="http://schemas.microsoft.com/office/drawing/2014/main" id="{0F8F4CCB-2B9D-B4EB-28FA-60DF154F6F3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545" y="2025589"/>
            <a:ext cx="2986527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E439C5D-A469-4A68-1E6C-A6A2CE3C7EC6}"/>
              </a:ext>
            </a:extLst>
          </p:cNvPr>
          <p:cNvSpPr txBox="1"/>
          <p:nvPr/>
        </p:nvSpPr>
        <p:spPr>
          <a:xfrm>
            <a:off x="3549316" y="2225842"/>
            <a:ext cx="535913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dirty="0">
                <a:latin typeface="+mj-lt"/>
              </a:rPr>
              <a:t>/</a:t>
            </a:r>
            <a:r>
              <a:rPr lang="en-US" dirty="0" err="1">
                <a:latin typeface="+mj-lt"/>
              </a:rPr>
              <a:t>etc</a:t>
            </a:r>
            <a:r>
              <a:rPr lang="en-US" dirty="0">
                <a:latin typeface="+mj-lt"/>
              </a:rPr>
              <a:t>: </a:t>
            </a:r>
            <a:r>
              <a:rPr lang="en-US" dirty="0" err="1">
                <a:latin typeface="+mj-lt"/>
              </a:rPr>
              <a:t>Thư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mục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chứa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các</a:t>
            </a:r>
            <a:r>
              <a:rPr lang="en-US" dirty="0">
                <a:latin typeface="+mj-lt"/>
              </a:rPr>
              <a:t> file </a:t>
            </a:r>
            <a:r>
              <a:rPr lang="en-US" dirty="0" err="1">
                <a:latin typeface="+mj-lt"/>
              </a:rPr>
              <a:t>cấu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cấu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hình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của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hệ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thống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như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người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dùng</a:t>
            </a:r>
            <a:r>
              <a:rPr lang="en-US" dirty="0">
                <a:latin typeface="+mj-lt"/>
              </a:rPr>
              <a:t>, </a:t>
            </a:r>
            <a:r>
              <a:rPr lang="en-US" dirty="0" err="1">
                <a:latin typeface="+mj-lt"/>
              </a:rPr>
              <a:t>các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thông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số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khi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khởi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động</a:t>
            </a:r>
            <a:r>
              <a:rPr lang="en-US" dirty="0">
                <a:latin typeface="+mj-lt"/>
              </a:rPr>
              <a:t>, </a:t>
            </a:r>
            <a:r>
              <a:rPr lang="en-US" dirty="0" err="1">
                <a:latin typeface="+mj-lt"/>
              </a:rPr>
              <a:t>thiết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bị</a:t>
            </a:r>
            <a:r>
              <a:rPr lang="en-US" dirty="0">
                <a:latin typeface="+mj-lt"/>
              </a:rPr>
              <a:t>, </a:t>
            </a:r>
            <a:r>
              <a:rPr lang="en-US" dirty="0" err="1">
                <a:latin typeface="+mj-lt"/>
              </a:rPr>
              <a:t>mạng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và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các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tệp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khác</a:t>
            </a:r>
            <a:r>
              <a:rPr lang="en-US" dirty="0">
                <a:latin typeface="+mj-lt"/>
              </a:rPr>
              <a:t>.</a:t>
            </a:r>
          </a:p>
          <a:p>
            <a:pPr algn="just"/>
            <a:r>
              <a:rPr lang="en-US" dirty="0">
                <a:latin typeface="+mj-lt"/>
              </a:rPr>
              <a:t>/</a:t>
            </a:r>
            <a:r>
              <a:rPr lang="en-US" dirty="0" err="1">
                <a:latin typeface="+mj-lt"/>
              </a:rPr>
              <a:t>etc</a:t>
            </a:r>
            <a:r>
              <a:rPr lang="en-US" dirty="0">
                <a:latin typeface="+mj-lt"/>
              </a:rPr>
              <a:t>/shadow: </a:t>
            </a:r>
            <a:r>
              <a:rPr lang="en-US" dirty="0" err="1">
                <a:latin typeface="+mj-lt"/>
              </a:rPr>
              <a:t>lưu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thông</a:t>
            </a:r>
            <a:r>
              <a:rPr lang="en-US" dirty="0">
                <a:latin typeface="+mj-lt"/>
              </a:rPr>
              <a:t> tin </a:t>
            </a:r>
            <a:r>
              <a:rPr lang="en-US" dirty="0" err="1">
                <a:latin typeface="+mj-lt"/>
              </a:rPr>
              <a:t>định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danh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người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dùng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trong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linux</a:t>
            </a:r>
            <a:r>
              <a:rPr lang="en-US" dirty="0">
                <a:latin typeface="+mj-lt"/>
              </a:rPr>
              <a:t> OS.</a:t>
            </a:r>
          </a:p>
          <a:p>
            <a:pPr algn="just"/>
            <a:r>
              <a:rPr lang="en-US" dirty="0">
                <a:latin typeface="+mj-lt"/>
              </a:rPr>
              <a:t>/</a:t>
            </a:r>
            <a:r>
              <a:rPr lang="en-US" dirty="0" err="1">
                <a:latin typeface="+mj-lt"/>
              </a:rPr>
              <a:t>etc</a:t>
            </a:r>
            <a:r>
              <a:rPr lang="en-US" dirty="0">
                <a:latin typeface="+mj-lt"/>
              </a:rPr>
              <a:t>/passwd: </a:t>
            </a:r>
            <a:r>
              <a:rPr lang="en-US" dirty="0" err="1">
                <a:latin typeface="+mj-lt"/>
              </a:rPr>
              <a:t>chứa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thông</a:t>
            </a:r>
            <a:r>
              <a:rPr lang="en-US" dirty="0">
                <a:latin typeface="+mj-lt"/>
              </a:rPr>
              <a:t> tin </a:t>
            </a:r>
            <a:r>
              <a:rPr lang="en-US" dirty="0" err="1">
                <a:latin typeface="+mj-lt"/>
              </a:rPr>
              <a:t>của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người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dùng</a:t>
            </a:r>
            <a:r>
              <a:rPr lang="en-US" dirty="0">
                <a:latin typeface="+mj-lt"/>
              </a:rPr>
              <a:t>.</a:t>
            </a:r>
          </a:p>
          <a:p>
            <a:pPr algn="just"/>
            <a:r>
              <a:rPr lang="en-US" dirty="0">
                <a:latin typeface="+mj-lt"/>
              </a:rPr>
              <a:t>/</a:t>
            </a:r>
            <a:r>
              <a:rPr lang="en-US" dirty="0" err="1">
                <a:latin typeface="+mj-lt"/>
              </a:rPr>
              <a:t>etc</a:t>
            </a:r>
            <a:r>
              <a:rPr lang="en-US" dirty="0">
                <a:latin typeface="+mj-lt"/>
              </a:rPr>
              <a:t>/group: </a:t>
            </a:r>
            <a:r>
              <a:rPr lang="en-US" dirty="0" err="1">
                <a:latin typeface="+mj-lt"/>
              </a:rPr>
              <a:t>chứa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thông</a:t>
            </a:r>
            <a:r>
              <a:rPr lang="en-US" dirty="0">
                <a:latin typeface="+mj-lt"/>
              </a:rPr>
              <a:t> in group </a:t>
            </a:r>
            <a:r>
              <a:rPr lang="en-US" dirty="0" err="1">
                <a:latin typeface="+mj-lt"/>
              </a:rPr>
              <a:t>và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các</a:t>
            </a:r>
            <a:r>
              <a:rPr lang="en-US" dirty="0">
                <a:latin typeface="+mj-lt"/>
              </a:rPr>
              <a:t> user </a:t>
            </a:r>
            <a:r>
              <a:rPr lang="en-US" dirty="0" err="1">
                <a:latin typeface="+mj-lt"/>
              </a:rPr>
              <a:t>nằm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trong</a:t>
            </a:r>
            <a:r>
              <a:rPr lang="en-US" dirty="0">
                <a:latin typeface="+mj-lt"/>
              </a:rPr>
              <a:t> group.</a:t>
            </a:r>
          </a:p>
        </p:txBody>
      </p:sp>
    </p:spTree>
    <p:extLst>
      <p:ext uri="{BB962C8B-B14F-4D97-AF65-F5344CB8AC3E}">
        <p14:creationId xmlns:p14="http://schemas.microsoft.com/office/powerpoint/2010/main" val="1271208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8CBE61-118B-89ED-F2AE-E4C9423FF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+mn-lt"/>
              </a:rPr>
              <a:t>1. </a:t>
            </a:r>
            <a:r>
              <a:rPr lang="en-US" sz="3200" dirty="0" err="1">
                <a:latin typeface="+mn-lt"/>
              </a:rPr>
              <a:t>Hệ</a:t>
            </a:r>
            <a:r>
              <a:rPr lang="en-US" sz="3200" dirty="0">
                <a:latin typeface="+mn-lt"/>
              </a:rPr>
              <a:t> </a:t>
            </a:r>
            <a:r>
              <a:rPr lang="en-US" sz="3200" dirty="0" err="1">
                <a:latin typeface="+mn-lt"/>
              </a:rPr>
              <a:t>điều</a:t>
            </a:r>
            <a:r>
              <a:rPr lang="en-US" sz="3200" dirty="0">
                <a:latin typeface="+mn-lt"/>
              </a:rPr>
              <a:t> </a:t>
            </a:r>
            <a:r>
              <a:rPr lang="en-US" sz="3200" dirty="0" err="1">
                <a:latin typeface="+mn-lt"/>
              </a:rPr>
              <a:t>hành</a:t>
            </a:r>
            <a:r>
              <a:rPr lang="en-US" sz="3200" dirty="0">
                <a:latin typeface="+mn-lt"/>
              </a:rPr>
              <a:t> </a:t>
            </a:r>
            <a:r>
              <a:rPr lang="en-US" sz="3200" dirty="0" err="1">
                <a:latin typeface="+mn-lt"/>
              </a:rPr>
              <a:t>là</a:t>
            </a:r>
            <a:r>
              <a:rPr lang="en-US" sz="3200" dirty="0">
                <a:latin typeface="+mn-lt"/>
              </a:rPr>
              <a:t> </a:t>
            </a:r>
            <a:r>
              <a:rPr lang="en-US" sz="3200" dirty="0" err="1">
                <a:latin typeface="+mn-lt"/>
              </a:rPr>
              <a:t>gì</a:t>
            </a:r>
            <a:r>
              <a:rPr lang="en-US" sz="3200" dirty="0">
                <a:latin typeface="+mn-lt"/>
              </a:rPr>
              <a:t> ?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290748-C599-3CC7-43A3-6466379D4A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3340" y="1618121"/>
            <a:ext cx="7886700" cy="4351338"/>
          </a:xfrm>
        </p:spPr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sz="1800" dirty="0"/>
              <a:t> </a:t>
            </a:r>
            <a:r>
              <a:rPr lang="en-US" sz="1800" dirty="0" err="1"/>
              <a:t>Cấu</a:t>
            </a:r>
            <a:r>
              <a:rPr lang="en-US" sz="1800" dirty="0"/>
              <a:t> </a:t>
            </a:r>
            <a:r>
              <a:rPr lang="en-US" sz="1800" dirty="0" err="1"/>
              <a:t>trúc</a:t>
            </a:r>
            <a:r>
              <a:rPr lang="en-US" sz="1800" dirty="0"/>
              <a:t> </a:t>
            </a:r>
            <a:r>
              <a:rPr lang="en-US" sz="1800" dirty="0" err="1"/>
              <a:t>phân</a:t>
            </a:r>
            <a:r>
              <a:rPr lang="en-US" sz="1800" dirty="0"/>
              <a:t> </a:t>
            </a:r>
            <a:r>
              <a:rPr lang="en-US" sz="1800" dirty="0" err="1"/>
              <a:t>tầng</a:t>
            </a:r>
            <a:r>
              <a:rPr lang="en-US" sz="1800" dirty="0"/>
              <a:t> (Layered approach</a:t>
            </a:r>
            <a:r>
              <a:rPr lang="en-US" dirty="0"/>
              <a:t>)</a:t>
            </a:r>
          </a:p>
        </p:txBody>
      </p:sp>
      <p:pic>
        <p:nvPicPr>
          <p:cNvPr id="3074" name="Picture 2" descr="Layered Structure of Operating System - javatpoint">
            <a:extLst>
              <a:ext uri="{FF2B5EF4-FFF2-40B4-BE49-F238E27FC236}">
                <a16:creationId xmlns:a16="http://schemas.microsoft.com/office/drawing/2014/main" id="{9B653613-E8E6-08A8-8192-544B115FD8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901" y="2537461"/>
            <a:ext cx="6057900" cy="3400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838650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CC8700-5FD2-F425-20B3-123B3D2AFD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7. Linux file system</a:t>
            </a:r>
          </a:p>
        </p:txBody>
      </p:sp>
      <p:pic>
        <p:nvPicPr>
          <p:cNvPr id="5" name="Picture 2" descr="Linux Directory Structure (File System Structure) Explained with Examples">
            <a:extLst>
              <a:ext uri="{FF2B5EF4-FFF2-40B4-BE49-F238E27FC236}">
                <a16:creationId xmlns:a16="http://schemas.microsoft.com/office/drawing/2014/main" id="{0F8F4CCB-2B9D-B4EB-28FA-60DF154F6F3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545" y="2025589"/>
            <a:ext cx="2986527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8E53DA6-C654-AEB5-FCEB-0A431222C686}"/>
              </a:ext>
            </a:extLst>
          </p:cNvPr>
          <p:cNvSpPr txBox="1"/>
          <p:nvPr/>
        </p:nvSpPr>
        <p:spPr>
          <a:xfrm>
            <a:off x="3609474" y="2201779"/>
            <a:ext cx="40243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>
                <a:latin typeface="+mj-lt"/>
              </a:rPr>
              <a:t> /dev: </a:t>
            </a:r>
            <a:r>
              <a:rPr lang="en-US" dirty="0" err="1">
                <a:latin typeface="+mj-lt"/>
              </a:rPr>
              <a:t>chứa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các</a:t>
            </a:r>
            <a:r>
              <a:rPr lang="en-US" dirty="0">
                <a:latin typeface="+mj-lt"/>
              </a:rPr>
              <a:t> file device driver.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02ECBA-3DD0-F7F9-3DCC-96FF803ABE10}"/>
              </a:ext>
            </a:extLst>
          </p:cNvPr>
          <p:cNvSpPr txBox="1"/>
          <p:nvPr/>
        </p:nvSpPr>
        <p:spPr>
          <a:xfrm>
            <a:off x="3609474" y="2828835"/>
            <a:ext cx="516663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dirty="0">
                <a:latin typeface="+mj-lt"/>
              </a:rPr>
              <a:t> /proc: </a:t>
            </a:r>
            <a:r>
              <a:rPr lang="en-US" dirty="0" err="1">
                <a:latin typeface="+mj-lt"/>
              </a:rPr>
              <a:t>chứa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các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thông</a:t>
            </a:r>
            <a:r>
              <a:rPr lang="en-US" dirty="0">
                <a:latin typeface="+mj-lt"/>
              </a:rPr>
              <a:t> tin </a:t>
            </a:r>
            <a:r>
              <a:rPr lang="en-US" dirty="0" err="1">
                <a:latin typeface="+mj-lt"/>
              </a:rPr>
              <a:t>hữu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ích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về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các</a:t>
            </a:r>
            <a:r>
              <a:rPr lang="en-US" dirty="0">
                <a:latin typeface="+mj-lt"/>
              </a:rPr>
              <a:t> process </a:t>
            </a:r>
            <a:r>
              <a:rPr lang="en-US" dirty="0" err="1">
                <a:latin typeface="+mj-lt"/>
              </a:rPr>
              <a:t>đang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chạy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hiện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tại</a:t>
            </a:r>
            <a:r>
              <a:rPr lang="en-US" dirty="0">
                <a:latin typeface="+mj-lt"/>
              </a:rPr>
              <a:t>, </a:t>
            </a:r>
            <a:r>
              <a:rPr lang="en-US" dirty="0" err="1">
                <a:latin typeface="+mj-lt"/>
              </a:rPr>
              <a:t>cũng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như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chứa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thông</a:t>
            </a:r>
            <a:r>
              <a:rPr lang="en-US" dirty="0">
                <a:latin typeface="+mj-lt"/>
              </a:rPr>
              <a:t> tin </a:t>
            </a:r>
            <a:r>
              <a:rPr lang="en-US" dirty="0" err="1">
                <a:latin typeface="+mj-lt"/>
              </a:rPr>
              <a:t>về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cấu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hình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của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hệ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thống</a:t>
            </a:r>
            <a:r>
              <a:rPr lang="en-US" dirty="0">
                <a:latin typeface="+mj-lt"/>
              </a:rPr>
              <a:t> (</a:t>
            </a:r>
            <a:r>
              <a:rPr lang="en-US" dirty="0" err="1">
                <a:latin typeface="+mj-lt"/>
              </a:rPr>
              <a:t>thông</a:t>
            </a:r>
            <a:r>
              <a:rPr lang="en-US" dirty="0">
                <a:latin typeface="+mj-lt"/>
              </a:rPr>
              <a:t> tin </a:t>
            </a:r>
            <a:r>
              <a:rPr lang="en-US" dirty="0" err="1">
                <a:latin typeface="+mj-lt"/>
              </a:rPr>
              <a:t>về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bộ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xử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lý</a:t>
            </a:r>
            <a:r>
              <a:rPr lang="en-US" dirty="0">
                <a:latin typeface="+mj-lt"/>
              </a:rPr>
              <a:t>, </a:t>
            </a:r>
            <a:r>
              <a:rPr lang="en-US" dirty="0" err="1">
                <a:latin typeface="+mj-lt"/>
              </a:rPr>
              <a:t>bộ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nhớ</a:t>
            </a:r>
            <a:r>
              <a:rPr lang="en-US" dirty="0">
                <a:latin typeface="+mj-lt"/>
              </a:rPr>
              <a:t>). File </a:t>
            </a:r>
            <a:r>
              <a:rPr lang="en-US" dirty="0" err="1">
                <a:latin typeface="+mj-lt"/>
              </a:rPr>
              <a:t>này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nằm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trên</a:t>
            </a:r>
            <a:r>
              <a:rPr lang="en-US" dirty="0">
                <a:latin typeface="+mj-lt"/>
              </a:rPr>
              <a:t> RAM.</a:t>
            </a:r>
          </a:p>
        </p:txBody>
      </p:sp>
    </p:spTree>
    <p:extLst>
      <p:ext uri="{BB962C8B-B14F-4D97-AF65-F5344CB8AC3E}">
        <p14:creationId xmlns:p14="http://schemas.microsoft.com/office/powerpoint/2010/main" val="53887443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CC8700-5FD2-F425-20B3-123B3D2AFD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7. Linux file system</a:t>
            </a:r>
          </a:p>
        </p:txBody>
      </p:sp>
      <p:pic>
        <p:nvPicPr>
          <p:cNvPr id="5" name="Picture 2" descr="Linux Directory Structure (File System Structure) Explained with Examples">
            <a:extLst>
              <a:ext uri="{FF2B5EF4-FFF2-40B4-BE49-F238E27FC236}">
                <a16:creationId xmlns:a16="http://schemas.microsoft.com/office/drawing/2014/main" id="{0F8F4CCB-2B9D-B4EB-28FA-60DF154F6F3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545" y="2025589"/>
            <a:ext cx="2986527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83F47AF-4E80-67CD-9114-942541FC0D7B}"/>
              </a:ext>
            </a:extLst>
          </p:cNvPr>
          <p:cNvSpPr txBox="1"/>
          <p:nvPr/>
        </p:nvSpPr>
        <p:spPr>
          <a:xfrm>
            <a:off x="3453062" y="2249905"/>
            <a:ext cx="555859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dirty="0">
                <a:latin typeface="+mj-lt"/>
              </a:rPr>
              <a:t> /var: </a:t>
            </a:r>
            <a:r>
              <a:rPr lang="en-US" dirty="0" err="1">
                <a:latin typeface="+mj-lt"/>
              </a:rPr>
              <a:t>chứa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các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dữ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liệu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thay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đổi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liên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tục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trong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khi</a:t>
            </a:r>
            <a:r>
              <a:rPr lang="en-US" dirty="0">
                <a:latin typeface="+mj-lt"/>
              </a:rPr>
              <a:t> OS </a:t>
            </a:r>
            <a:r>
              <a:rPr lang="en-US" dirty="0" err="1">
                <a:latin typeface="+mj-lt"/>
              </a:rPr>
              <a:t>chạy</a:t>
            </a:r>
            <a:r>
              <a:rPr lang="en-US" dirty="0">
                <a:latin typeface="+mj-lt"/>
              </a:rPr>
              <a:t>.</a:t>
            </a:r>
          </a:p>
          <a:p>
            <a:pPr algn="just"/>
            <a:r>
              <a:rPr lang="en-US" dirty="0" err="1">
                <a:latin typeface="+mj-lt"/>
              </a:rPr>
              <a:t>Ví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dụ</a:t>
            </a:r>
            <a:r>
              <a:rPr lang="en-US" dirty="0">
                <a:latin typeface="+mj-lt"/>
              </a:rPr>
              <a:t>: /var/cache: </a:t>
            </a:r>
            <a:r>
              <a:rPr lang="en-US" dirty="0" err="1">
                <a:latin typeface="+mj-lt"/>
              </a:rPr>
              <a:t>lưu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trữ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dữ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liệu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của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bộ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đệm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của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ứng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dụng</a:t>
            </a:r>
            <a:r>
              <a:rPr lang="en-US" dirty="0">
                <a:latin typeface="+mj-lt"/>
              </a:rPr>
              <a:t>. </a:t>
            </a:r>
            <a:r>
              <a:rPr lang="en-US" dirty="0" err="1">
                <a:latin typeface="+mj-lt"/>
              </a:rPr>
              <a:t>Các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dữ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liệu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này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được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tạo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ra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trong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quá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trình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nhập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xuất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hoặc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tính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toán</a:t>
            </a:r>
            <a:r>
              <a:rPr lang="en-US" dirty="0">
                <a:latin typeface="+mj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2645892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CC8700-5FD2-F425-20B3-123B3D2AFD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7. Linux file system</a:t>
            </a:r>
          </a:p>
        </p:txBody>
      </p:sp>
      <p:pic>
        <p:nvPicPr>
          <p:cNvPr id="5" name="Picture 2" descr="Linux Directory Structure (File System Structure) Explained with Examples">
            <a:extLst>
              <a:ext uri="{FF2B5EF4-FFF2-40B4-BE49-F238E27FC236}">
                <a16:creationId xmlns:a16="http://schemas.microsoft.com/office/drawing/2014/main" id="{0F8F4CCB-2B9D-B4EB-28FA-60DF154F6F3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545" y="2025589"/>
            <a:ext cx="2986527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CFC1322-DE5D-81DE-F5BC-FCF23F0B367E}"/>
              </a:ext>
            </a:extLst>
          </p:cNvPr>
          <p:cNvSpPr txBox="1"/>
          <p:nvPr/>
        </p:nvSpPr>
        <p:spPr>
          <a:xfrm>
            <a:off x="3525253" y="2261936"/>
            <a:ext cx="538320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dirty="0"/>
              <a:t> /</a:t>
            </a:r>
            <a:r>
              <a:rPr lang="en-US" dirty="0" err="1"/>
              <a:t>tmp</a:t>
            </a:r>
            <a:r>
              <a:rPr lang="en-US" dirty="0"/>
              <a:t>: </a:t>
            </a:r>
            <a:r>
              <a:rPr lang="en-US" dirty="0" err="1"/>
              <a:t>khu</a:t>
            </a:r>
            <a:r>
              <a:rPr lang="en-US" dirty="0"/>
              <a:t> </a:t>
            </a:r>
            <a:r>
              <a:rPr lang="en-US" dirty="0" err="1"/>
              <a:t>vực</a:t>
            </a:r>
            <a:r>
              <a:rPr lang="en-US" dirty="0"/>
              <a:t> </a:t>
            </a:r>
            <a:r>
              <a:rPr lang="en-US" dirty="0" err="1"/>
              <a:t>dành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tệp</a:t>
            </a:r>
            <a:r>
              <a:rPr lang="en-US" dirty="0"/>
              <a:t> </a:t>
            </a:r>
            <a:r>
              <a:rPr lang="en-US" dirty="0" err="1"/>
              <a:t>tạm</a:t>
            </a:r>
            <a:r>
              <a:rPr lang="en-US" dirty="0"/>
              <a:t> </a:t>
            </a:r>
            <a:r>
              <a:rPr lang="en-US" dirty="0" err="1"/>
              <a:t>thời</a:t>
            </a:r>
            <a:r>
              <a:rPr lang="en-US" dirty="0"/>
              <a:t>, </a:t>
            </a:r>
            <a:r>
              <a:rPr lang="en-US" dirty="0" err="1"/>
              <a:t>nhỏ</a:t>
            </a:r>
            <a:r>
              <a:rPr lang="en-US" dirty="0"/>
              <a:t> </a:t>
            </a:r>
            <a:r>
              <a:rPr lang="en-US" dirty="0" err="1"/>
              <a:t>hơn</a:t>
            </a:r>
            <a:r>
              <a:rPr lang="en-US" dirty="0"/>
              <a:t> </a:t>
            </a:r>
            <a:r>
              <a:rPr lang="en-US" dirty="0" err="1"/>
              <a:t>mà</a:t>
            </a:r>
            <a:r>
              <a:rPr lang="en-US" dirty="0"/>
              <a:t> </a:t>
            </a:r>
            <a:r>
              <a:rPr lang="en-US" dirty="0" err="1"/>
              <a:t>chưa</a:t>
            </a:r>
            <a:r>
              <a:rPr lang="en-US" dirty="0"/>
              <a:t> </a:t>
            </a:r>
            <a:r>
              <a:rPr lang="en-US" dirty="0" err="1"/>
              <a:t>cần</a:t>
            </a:r>
            <a:r>
              <a:rPr lang="en-US" dirty="0"/>
              <a:t> </a:t>
            </a:r>
            <a:r>
              <a:rPr lang="en-US" dirty="0" err="1"/>
              <a:t>quan</a:t>
            </a:r>
            <a:r>
              <a:rPr lang="en-US" dirty="0"/>
              <a:t> </a:t>
            </a:r>
            <a:r>
              <a:rPr lang="en-US" dirty="0" err="1"/>
              <a:t>tâm</a:t>
            </a:r>
            <a:r>
              <a:rPr lang="en-US" dirty="0"/>
              <a:t>.</a:t>
            </a:r>
          </a:p>
          <a:p>
            <a:pPr algn="just"/>
            <a:r>
              <a:rPr lang="en-US" dirty="0" err="1"/>
              <a:t>Nếu</a:t>
            </a:r>
            <a:r>
              <a:rPr lang="en-US" dirty="0"/>
              <a:t> </a:t>
            </a:r>
            <a:r>
              <a:rPr lang="en-US" dirty="0" err="1"/>
              <a:t>những</a:t>
            </a:r>
            <a:r>
              <a:rPr lang="en-US" dirty="0"/>
              <a:t> file </a:t>
            </a:r>
            <a:r>
              <a:rPr lang="en-US" dirty="0" err="1"/>
              <a:t>gì</a:t>
            </a:r>
            <a:r>
              <a:rPr lang="en-US" dirty="0"/>
              <a:t> </a:t>
            </a:r>
            <a:r>
              <a:rPr lang="en-US" dirty="0" err="1"/>
              <a:t>quan</a:t>
            </a:r>
            <a:r>
              <a:rPr lang="en-US" dirty="0"/>
              <a:t> </a:t>
            </a:r>
            <a:r>
              <a:rPr lang="en-US" dirty="0" err="1"/>
              <a:t>trọng</a:t>
            </a:r>
            <a:r>
              <a:rPr lang="en-US" dirty="0"/>
              <a:t>, </a:t>
            </a:r>
            <a:r>
              <a:rPr lang="en-US" dirty="0" err="1"/>
              <a:t>đừng</a:t>
            </a:r>
            <a:r>
              <a:rPr lang="en-US" dirty="0"/>
              <a:t> </a:t>
            </a:r>
            <a:r>
              <a:rPr lang="en-US" dirty="0" err="1"/>
              <a:t>đặt</a:t>
            </a:r>
            <a:r>
              <a:rPr lang="en-US" dirty="0"/>
              <a:t> </a:t>
            </a:r>
            <a:r>
              <a:rPr lang="en-US" dirty="0" err="1"/>
              <a:t>nó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thư</a:t>
            </a:r>
            <a:r>
              <a:rPr lang="en-US" dirty="0"/>
              <a:t> </a:t>
            </a:r>
            <a:r>
              <a:rPr lang="en-US" dirty="0" err="1"/>
              <a:t>mục</a:t>
            </a:r>
            <a:r>
              <a:rPr lang="en-US" dirty="0"/>
              <a:t> /</a:t>
            </a:r>
            <a:r>
              <a:rPr lang="en-US" dirty="0" err="1"/>
              <a:t>tmp</a:t>
            </a:r>
            <a:r>
              <a:rPr lang="en-US" dirty="0"/>
              <a:t> </a:t>
            </a:r>
            <a:r>
              <a:rPr lang="en-US" dirty="0" err="1"/>
              <a:t>vì</a:t>
            </a:r>
            <a:r>
              <a:rPr lang="en-US" dirty="0"/>
              <a:t> </a:t>
            </a:r>
            <a:r>
              <a:rPr lang="en-US" dirty="0" err="1"/>
              <a:t>thư</a:t>
            </a:r>
            <a:r>
              <a:rPr lang="en-US" dirty="0"/>
              <a:t> </a:t>
            </a:r>
            <a:r>
              <a:rPr lang="en-US" dirty="0" err="1"/>
              <a:t>mục</a:t>
            </a:r>
            <a:r>
              <a:rPr lang="en-US" dirty="0"/>
              <a:t>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xóa</a:t>
            </a:r>
            <a:r>
              <a:rPr lang="en-US" dirty="0"/>
              <a:t> </a:t>
            </a:r>
            <a:r>
              <a:rPr lang="en-US" dirty="0" err="1"/>
              <a:t>ngay</a:t>
            </a:r>
            <a:r>
              <a:rPr lang="en-US" dirty="0"/>
              <a:t>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máy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khởi</a:t>
            </a:r>
            <a:r>
              <a:rPr lang="en-US" dirty="0"/>
              <a:t> </a:t>
            </a:r>
            <a:r>
              <a:rPr lang="en-US" dirty="0" err="1"/>
              <a:t>động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8212804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CC8700-5FD2-F425-20B3-123B3D2AFD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7. Linux file system</a:t>
            </a:r>
          </a:p>
        </p:txBody>
      </p:sp>
      <p:pic>
        <p:nvPicPr>
          <p:cNvPr id="5" name="Picture 2" descr="Linux Directory Structure (File System Structure) Explained with Examples">
            <a:extLst>
              <a:ext uri="{FF2B5EF4-FFF2-40B4-BE49-F238E27FC236}">
                <a16:creationId xmlns:a16="http://schemas.microsoft.com/office/drawing/2014/main" id="{0F8F4CCB-2B9D-B4EB-28FA-60DF154F6F3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545" y="2025589"/>
            <a:ext cx="2986527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CFC1322-DE5D-81DE-F5BC-FCF23F0B367E}"/>
              </a:ext>
            </a:extLst>
          </p:cNvPr>
          <p:cNvSpPr txBox="1"/>
          <p:nvPr/>
        </p:nvSpPr>
        <p:spPr>
          <a:xfrm>
            <a:off x="3525253" y="2261936"/>
            <a:ext cx="538320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dirty="0">
                <a:latin typeface="+mj-lt"/>
              </a:rPr>
              <a:t>/</a:t>
            </a:r>
            <a:r>
              <a:rPr lang="en-US" dirty="0" err="1">
                <a:latin typeface="+mj-lt"/>
              </a:rPr>
              <a:t>usr</a:t>
            </a:r>
            <a:r>
              <a:rPr lang="en-US" dirty="0">
                <a:latin typeface="+mj-lt"/>
              </a:rPr>
              <a:t>: </a:t>
            </a:r>
            <a:r>
              <a:rPr lang="en-US" dirty="0" err="1">
                <a:latin typeface="+mj-lt"/>
              </a:rPr>
              <a:t>chứa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các</a:t>
            </a:r>
            <a:r>
              <a:rPr lang="en-US" dirty="0">
                <a:latin typeface="+mj-lt"/>
              </a:rPr>
              <a:t> file </a:t>
            </a:r>
            <a:r>
              <a:rPr lang="en-US" dirty="0" err="1">
                <a:latin typeface="+mj-lt"/>
              </a:rPr>
              <a:t>cố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định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quan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trọng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để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phục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vụ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cho</a:t>
            </a:r>
            <a:r>
              <a:rPr lang="en-US" dirty="0">
                <a:latin typeface="+mj-lt"/>
              </a:rPr>
              <a:t> user.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dirty="0">
                <a:latin typeface="+mj-lt"/>
              </a:rPr>
              <a:t>/home: </a:t>
            </a:r>
            <a:r>
              <a:rPr lang="en-US" dirty="0" err="1">
                <a:latin typeface="+mj-lt"/>
              </a:rPr>
              <a:t>chứa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các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thư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mục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cá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nhân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cho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người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dùng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thường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xuyên</a:t>
            </a:r>
            <a:r>
              <a:rPr lang="en-US" dirty="0">
                <a:latin typeface="+mj-lt"/>
              </a:rPr>
              <a:t>.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dirty="0">
                <a:latin typeface="+mj-lt"/>
              </a:rPr>
              <a:t>/boot: </a:t>
            </a:r>
            <a:r>
              <a:rPr lang="en-US" dirty="0" err="1">
                <a:latin typeface="+mj-lt"/>
              </a:rPr>
              <a:t>chưa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tất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cả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những</a:t>
            </a:r>
            <a:r>
              <a:rPr lang="en-US" dirty="0">
                <a:latin typeface="+mj-lt"/>
              </a:rPr>
              <a:t> file </a:t>
            </a:r>
            <a:r>
              <a:rPr lang="en-US" dirty="0" err="1">
                <a:latin typeface="+mj-lt"/>
              </a:rPr>
              <a:t>cấu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hình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cho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quá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trình</a:t>
            </a:r>
            <a:r>
              <a:rPr lang="en-US" dirty="0">
                <a:latin typeface="+mj-lt"/>
              </a:rPr>
              <a:t> boot.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dirty="0">
                <a:latin typeface="+mj-lt"/>
              </a:rPr>
              <a:t>/lib: </a:t>
            </a:r>
            <a:r>
              <a:rPr lang="en-US" dirty="0" err="1">
                <a:latin typeface="+mj-lt"/>
              </a:rPr>
              <a:t>thư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mục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này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chứa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tất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cả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các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thư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viện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mà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chương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trình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có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thể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sử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dụng</a:t>
            </a:r>
            <a:r>
              <a:rPr lang="en-US" dirty="0">
                <a:latin typeface="+mj-lt"/>
              </a:rPr>
              <a:t>.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dirty="0">
                <a:latin typeface="+mj-lt"/>
              </a:rPr>
              <a:t>/</a:t>
            </a:r>
            <a:r>
              <a:rPr lang="en-US" dirty="0" err="1">
                <a:latin typeface="+mj-lt"/>
              </a:rPr>
              <a:t>mnt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và</a:t>
            </a:r>
            <a:r>
              <a:rPr lang="en-US" dirty="0">
                <a:latin typeface="+mj-lt"/>
              </a:rPr>
              <a:t> /media: </a:t>
            </a:r>
            <a:r>
              <a:rPr lang="en-US" dirty="0" err="1">
                <a:latin typeface="+mj-lt"/>
              </a:rPr>
              <a:t>những</a:t>
            </a:r>
            <a:r>
              <a:rPr lang="en-US" dirty="0">
                <a:latin typeface="+mj-lt"/>
              </a:rPr>
              <a:t> file </a:t>
            </a:r>
            <a:r>
              <a:rPr lang="en-US" dirty="0" err="1">
                <a:latin typeface="+mj-lt"/>
              </a:rPr>
              <a:t>thiết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bị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bên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ngoài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khi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kết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nối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với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máy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tính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sẽ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nằm</a:t>
            </a:r>
            <a:r>
              <a:rPr lang="en-US" dirty="0">
                <a:latin typeface="+mj-lt"/>
              </a:rPr>
              <a:t> ở </a:t>
            </a:r>
            <a:r>
              <a:rPr lang="en-US" dirty="0" err="1">
                <a:latin typeface="+mj-lt"/>
              </a:rPr>
              <a:t>thư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mục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này</a:t>
            </a:r>
            <a:r>
              <a:rPr lang="en-US" dirty="0">
                <a:latin typeface="+mj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4487845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E31DD-70C2-3017-0BE9-57EB035BF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7. Linux file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07BC12-4E19-ADDA-FE41-2192950578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 err="1"/>
              <a:t>Một</a:t>
            </a:r>
            <a:r>
              <a:rPr lang="en-US" sz="1800" dirty="0"/>
              <a:t> </a:t>
            </a:r>
            <a:r>
              <a:rPr lang="en-US" sz="1800" dirty="0" err="1"/>
              <a:t>số</a:t>
            </a:r>
            <a:r>
              <a:rPr lang="en-US" sz="1800" dirty="0"/>
              <a:t> command </a:t>
            </a:r>
            <a:r>
              <a:rPr lang="en-US" sz="1800" dirty="0" err="1"/>
              <a:t>thao</a:t>
            </a:r>
            <a:r>
              <a:rPr lang="en-US" sz="1800" dirty="0"/>
              <a:t> </a:t>
            </a:r>
            <a:r>
              <a:rPr lang="en-US" sz="1800" dirty="0" err="1"/>
              <a:t>tác</a:t>
            </a:r>
            <a:r>
              <a:rPr lang="en-US" sz="1800" dirty="0"/>
              <a:t> </a:t>
            </a:r>
            <a:r>
              <a:rPr lang="en-US" sz="1800" dirty="0" err="1"/>
              <a:t>với</a:t>
            </a:r>
            <a:r>
              <a:rPr lang="en-US" sz="1800" dirty="0"/>
              <a:t> file </a:t>
            </a:r>
            <a:r>
              <a:rPr lang="en-US" sz="1800" dirty="0" err="1"/>
              <a:t>trên</a:t>
            </a:r>
            <a:r>
              <a:rPr lang="en-US" sz="1800" dirty="0"/>
              <a:t> Linux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1800" dirty="0"/>
              <a:t> </a:t>
            </a:r>
            <a:r>
              <a:rPr lang="en-US" sz="1800" dirty="0" err="1"/>
              <a:t>Tạo</a:t>
            </a:r>
            <a:r>
              <a:rPr lang="en-US" sz="1800" dirty="0"/>
              <a:t> </a:t>
            </a:r>
            <a:r>
              <a:rPr lang="en-US" sz="1800" dirty="0" err="1"/>
              <a:t>một</a:t>
            </a:r>
            <a:r>
              <a:rPr lang="en-US" sz="1800" dirty="0"/>
              <a:t> file </a:t>
            </a:r>
            <a:r>
              <a:rPr lang="en-US" sz="1800" dirty="0" err="1"/>
              <a:t>trên</a:t>
            </a:r>
            <a:r>
              <a:rPr lang="en-US" sz="1800" dirty="0"/>
              <a:t> Linux:</a:t>
            </a:r>
          </a:p>
          <a:p>
            <a:pPr marL="0" indent="0">
              <a:buNone/>
            </a:pPr>
            <a:r>
              <a:rPr lang="en-US" sz="1800" dirty="0" err="1"/>
              <a:t>Cú</a:t>
            </a:r>
            <a:r>
              <a:rPr lang="en-US" sz="1800" dirty="0"/>
              <a:t> </a:t>
            </a:r>
            <a:r>
              <a:rPr lang="en-US" sz="1800" dirty="0" err="1"/>
              <a:t>pháp</a:t>
            </a:r>
            <a:r>
              <a:rPr lang="en-US" sz="1800" dirty="0"/>
              <a:t>: touch &lt;</a:t>
            </a:r>
            <a:r>
              <a:rPr lang="en-US" sz="1800" dirty="0" err="1"/>
              <a:t>tên</a:t>
            </a:r>
            <a:r>
              <a:rPr lang="en-US" sz="1800" dirty="0"/>
              <a:t> file 1&gt; &lt;</a:t>
            </a:r>
            <a:r>
              <a:rPr lang="en-US" sz="1800" dirty="0" err="1"/>
              <a:t>tên</a:t>
            </a:r>
            <a:r>
              <a:rPr lang="en-US" sz="1800" dirty="0"/>
              <a:t> file 2&gt; …….</a:t>
            </a:r>
          </a:p>
          <a:p>
            <a:pPr marL="0" indent="0">
              <a:buNone/>
            </a:pPr>
            <a:r>
              <a:rPr lang="en-US" sz="1800" dirty="0" err="1"/>
              <a:t>Bài</a:t>
            </a:r>
            <a:r>
              <a:rPr lang="en-US" sz="1800" dirty="0"/>
              <a:t> </a:t>
            </a:r>
            <a:r>
              <a:rPr lang="en-US" sz="1800" dirty="0" err="1"/>
              <a:t>tập</a:t>
            </a:r>
            <a:r>
              <a:rPr lang="en-US" sz="1800" dirty="0"/>
              <a:t>: Di </a:t>
            </a:r>
            <a:r>
              <a:rPr lang="en-US" sz="1800" dirty="0" err="1"/>
              <a:t>chuyển</a:t>
            </a:r>
            <a:r>
              <a:rPr lang="en-US" sz="1800" dirty="0"/>
              <a:t> </a:t>
            </a:r>
            <a:r>
              <a:rPr lang="en-US" sz="1800" dirty="0" err="1"/>
              <a:t>đến</a:t>
            </a:r>
            <a:r>
              <a:rPr lang="en-US" sz="1800" dirty="0"/>
              <a:t> </a:t>
            </a:r>
            <a:r>
              <a:rPr lang="en-US" sz="1800" dirty="0" err="1"/>
              <a:t>thư</a:t>
            </a:r>
            <a:r>
              <a:rPr lang="en-US" sz="1800" dirty="0"/>
              <a:t> </a:t>
            </a:r>
            <a:r>
              <a:rPr lang="en-US" sz="1800" dirty="0" err="1"/>
              <a:t>mục</a:t>
            </a:r>
            <a:r>
              <a:rPr lang="en-US" sz="1800" dirty="0"/>
              <a:t> Desktop </a:t>
            </a:r>
            <a:r>
              <a:rPr lang="en-US" sz="1800" dirty="0" err="1"/>
              <a:t>và</a:t>
            </a:r>
            <a:r>
              <a:rPr lang="en-US" sz="1800" dirty="0"/>
              <a:t> </a:t>
            </a:r>
            <a:r>
              <a:rPr lang="en-US" sz="1800" dirty="0" err="1"/>
              <a:t>tạo</a:t>
            </a:r>
            <a:r>
              <a:rPr lang="en-US" sz="1800" dirty="0"/>
              <a:t> file </a:t>
            </a:r>
            <a:r>
              <a:rPr lang="en-US" sz="1800" dirty="0" err="1"/>
              <a:t>có</a:t>
            </a:r>
            <a:r>
              <a:rPr lang="en-US" sz="1800" dirty="0"/>
              <a:t> </a:t>
            </a:r>
            <a:r>
              <a:rPr lang="en-US" sz="1800" dirty="0" err="1"/>
              <a:t>tên</a:t>
            </a:r>
            <a:r>
              <a:rPr lang="en-US" sz="1800" dirty="0"/>
              <a:t> </a:t>
            </a:r>
            <a:r>
              <a:rPr lang="en-US" sz="1800" dirty="0" err="1"/>
              <a:t>là</a:t>
            </a:r>
            <a:r>
              <a:rPr lang="en-US" sz="1800" dirty="0"/>
              <a:t> “</a:t>
            </a:r>
            <a:r>
              <a:rPr lang="en-US" sz="1800" dirty="0" err="1"/>
              <a:t>pifclub</a:t>
            </a:r>
            <a:r>
              <a:rPr lang="en-US" sz="1800" dirty="0"/>
              <a:t>”.</a:t>
            </a:r>
          </a:p>
          <a:p>
            <a:pPr marL="0" indent="0">
              <a:buNone/>
            </a:pPr>
            <a:endParaRPr lang="en-US" sz="1800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sz="1800" dirty="0"/>
              <a:t> </a:t>
            </a:r>
            <a:r>
              <a:rPr lang="en-US" sz="1800" dirty="0" err="1"/>
              <a:t>Tạo</a:t>
            </a:r>
            <a:r>
              <a:rPr lang="en-US" sz="1800" dirty="0"/>
              <a:t> </a:t>
            </a:r>
            <a:r>
              <a:rPr lang="en-US" sz="1800" dirty="0" err="1"/>
              <a:t>thư</a:t>
            </a:r>
            <a:r>
              <a:rPr lang="en-US" sz="1800" dirty="0"/>
              <a:t> </a:t>
            </a:r>
            <a:r>
              <a:rPr lang="en-US" sz="1800" dirty="0" err="1"/>
              <a:t>mục</a:t>
            </a:r>
            <a:r>
              <a:rPr lang="en-US" sz="1800" dirty="0"/>
              <a:t> </a:t>
            </a:r>
            <a:r>
              <a:rPr lang="en-US" sz="1800" dirty="0" err="1"/>
              <a:t>trên</a:t>
            </a:r>
            <a:r>
              <a:rPr lang="en-US" sz="1800" dirty="0"/>
              <a:t> Linux:</a:t>
            </a:r>
          </a:p>
          <a:p>
            <a:pPr marL="0" indent="0">
              <a:buNone/>
            </a:pPr>
            <a:r>
              <a:rPr lang="en-US" sz="1800" dirty="0" err="1"/>
              <a:t>Cú</a:t>
            </a:r>
            <a:r>
              <a:rPr lang="en-US" sz="1800" dirty="0"/>
              <a:t> </a:t>
            </a:r>
            <a:r>
              <a:rPr lang="en-US" sz="1800" dirty="0" err="1"/>
              <a:t>pháp</a:t>
            </a:r>
            <a:r>
              <a:rPr lang="en-US" sz="1800" dirty="0"/>
              <a:t>: </a:t>
            </a:r>
            <a:r>
              <a:rPr lang="en-US" sz="1800" dirty="0" err="1"/>
              <a:t>mkdir</a:t>
            </a:r>
            <a:r>
              <a:rPr lang="en-US" sz="1800" dirty="0"/>
              <a:t> &lt;</a:t>
            </a:r>
            <a:r>
              <a:rPr lang="en-US" sz="1800" dirty="0" err="1"/>
              <a:t>tên</a:t>
            </a:r>
            <a:r>
              <a:rPr lang="en-US" sz="1800" dirty="0"/>
              <a:t> </a:t>
            </a:r>
            <a:r>
              <a:rPr lang="en-US" sz="1800" dirty="0" err="1"/>
              <a:t>thư</a:t>
            </a:r>
            <a:r>
              <a:rPr lang="en-US" sz="1800" dirty="0"/>
              <a:t> </a:t>
            </a:r>
            <a:r>
              <a:rPr lang="en-US" sz="1800" dirty="0" err="1"/>
              <a:t>mục</a:t>
            </a:r>
            <a:r>
              <a:rPr lang="en-US" sz="1800" dirty="0"/>
              <a:t> 1&gt; &lt;</a:t>
            </a:r>
            <a:r>
              <a:rPr lang="en-US" sz="1800" dirty="0" err="1"/>
              <a:t>tên</a:t>
            </a:r>
            <a:r>
              <a:rPr lang="en-US" sz="1800" dirty="0"/>
              <a:t> </a:t>
            </a:r>
            <a:r>
              <a:rPr lang="en-US" sz="1800" dirty="0" err="1"/>
              <a:t>thư</a:t>
            </a:r>
            <a:r>
              <a:rPr lang="en-US" sz="1800" dirty="0"/>
              <a:t> </a:t>
            </a:r>
            <a:r>
              <a:rPr lang="en-US" sz="1800" dirty="0" err="1"/>
              <a:t>mục</a:t>
            </a:r>
            <a:r>
              <a:rPr lang="en-US" sz="1800" dirty="0"/>
              <a:t> 2&gt; …..</a:t>
            </a:r>
          </a:p>
          <a:p>
            <a:pPr marL="0" indent="0">
              <a:buNone/>
            </a:pPr>
            <a:r>
              <a:rPr lang="en-US" sz="1800" dirty="0" err="1"/>
              <a:t>Bài</a:t>
            </a:r>
            <a:r>
              <a:rPr lang="en-US" sz="1800" dirty="0"/>
              <a:t> </a:t>
            </a:r>
            <a:r>
              <a:rPr lang="en-US" sz="1800" dirty="0" err="1"/>
              <a:t>tập</a:t>
            </a:r>
            <a:r>
              <a:rPr lang="en-US" sz="1800" dirty="0"/>
              <a:t>: Di </a:t>
            </a:r>
            <a:r>
              <a:rPr lang="en-US" sz="1800" dirty="0" err="1"/>
              <a:t>chuyển</a:t>
            </a:r>
            <a:r>
              <a:rPr lang="en-US" sz="1800" dirty="0"/>
              <a:t> </a:t>
            </a:r>
            <a:r>
              <a:rPr lang="en-US" sz="1800" dirty="0" err="1"/>
              <a:t>đến</a:t>
            </a:r>
            <a:r>
              <a:rPr lang="en-US" sz="1800" dirty="0"/>
              <a:t> </a:t>
            </a:r>
            <a:r>
              <a:rPr lang="en-US" sz="1800" dirty="0" err="1"/>
              <a:t>thư</a:t>
            </a:r>
            <a:r>
              <a:rPr lang="en-US" sz="1800" dirty="0"/>
              <a:t> </a:t>
            </a:r>
            <a:r>
              <a:rPr lang="en-US" sz="1800" dirty="0" err="1"/>
              <a:t>mục</a:t>
            </a:r>
            <a:r>
              <a:rPr lang="en-US" sz="1800" dirty="0"/>
              <a:t> Desktop </a:t>
            </a:r>
            <a:r>
              <a:rPr lang="en-US" sz="1800" dirty="0" err="1"/>
              <a:t>và</a:t>
            </a:r>
            <a:r>
              <a:rPr lang="en-US" sz="1800" dirty="0"/>
              <a:t> </a:t>
            </a:r>
            <a:r>
              <a:rPr lang="en-US" sz="1800" dirty="0" err="1"/>
              <a:t>tạo</a:t>
            </a:r>
            <a:r>
              <a:rPr lang="en-US" sz="1800" dirty="0"/>
              <a:t> </a:t>
            </a:r>
            <a:r>
              <a:rPr lang="en-US" sz="1800" dirty="0" err="1"/>
              <a:t>thư</a:t>
            </a:r>
            <a:r>
              <a:rPr lang="en-US" sz="1800" dirty="0"/>
              <a:t> </a:t>
            </a:r>
            <a:r>
              <a:rPr lang="en-US" sz="1800" dirty="0" err="1"/>
              <a:t>mục</a:t>
            </a:r>
            <a:r>
              <a:rPr lang="en-US" sz="1800" dirty="0"/>
              <a:t> “test_1”, “test_2”. </a:t>
            </a:r>
            <a:r>
              <a:rPr lang="en-US" sz="1800" dirty="0" err="1"/>
              <a:t>Rồi</a:t>
            </a:r>
            <a:r>
              <a:rPr lang="en-US" sz="1800" dirty="0"/>
              <a:t> </a:t>
            </a:r>
            <a:r>
              <a:rPr lang="en-US" sz="1800" dirty="0" err="1"/>
              <a:t>sau</a:t>
            </a:r>
            <a:r>
              <a:rPr lang="en-US" sz="1800" dirty="0"/>
              <a:t> </a:t>
            </a:r>
            <a:r>
              <a:rPr lang="en-US" sz="1800" dirty="0" err="1"/>
              <a:t>đó</a:t>
            </a:r>
            <a:r>
              <a:rPr lang="en-US" sz="1800" dirty="0"/>
              <a:t> </a:t>
            </a:r>
            <a:r>
              <a:rPr lang="en-US" sz="1800" dirty="0" err="1"/>
              <a:t>đi</a:t>
            </a:r>
            <a:r>
              <a:rPr lang="en-US" sz="1800" dirty="0"/>
              <a:t> </a:t>
            </a:r>
            <a:r>
              <a:rPr lang="en-US" sz="1800" dirty="0" err="1"/>
              <a:t>vào</a:t>
            </a:r>
            <a:r>
              <a:rPr lang="en-US" sz="1800" dirty="0"/>
              <a:t> </a:t>
            </a:r>
            <a:r>
              <a:rPr lang="en-US" sz="1800" dirty="0" err="1"/>
              <a:t>thư</a:t>
            </a:r>
            <a:r>
              <a:rPr lang="en-US" sz="1800" dirty="0"/>
              <a:t> </a:t>
            </a:r>
            <a:r>
              <a:rPr lang="en-US" sz="1800" dirty="0" err="1"/>
              <a:t>mục</a:t>
            </a:r>
            <a:r>
              <a:rPr lang="en-US" sz="1800" dirty="0"/>
              <a:t> test_1 </a:t>
            </a:r>
            <a:r>
              <a:rPr lang="en-US" sz="1800" dirty="0" err="1"/>
              <a:t>tạo</a:t>
            </a:r>
            <a:r>
              <a:rPr lang="en-US" sz="1800" dirty="0"/>
              <a:t> file </a:t>
            </a:r>
            <a:r>
              <a:rPr lang="en-US" sz="1800" dirty="0" err="1"/>
              <a:t>có</a:t>
            </a:r>
            <a:r>
              <a:rPr lang="en-US" sz="1800" dirty="0"/>
              <a:t> </a:t>
            </a:r>
            <a:r>
              <a:rPr lang="en-US" sz="1800" dirty="0" err="1"/>
              <a:t>tên</a:t>
            </a:r>
            <a:r>
              <a:rPr lang="en-US" sz="1800" dirty="0"/>
              <a:t> </a:t>
            </a:r>
            <a:r>
              <a:rPr lang="en-US" sz="1800" dirty="0" err="1"/>
              <a:t>là</a:t>
            </a:r>
            <a:r>
              <a:rPr lang="en-US" sz="1800" dirty="0"/>
              <a:t> pifC23.</a:t>
            </a:r>
          </a:p>
          <a:p>
            <a:pPr marL="0" indent="0"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64546781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22EF36-129F-1F4A-3E6E-76A8951955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7. Linux file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9D72B9-02AC-8EC1-D234-300F0C6713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sz="1800" dirty="0"/>
              <a:t> </a:t>
            </a:r>
            <a:r>
              <a:rPr lang="en-US" sz="1800" dirty="0" err="1"/>
              <a:t>Xóa</a:t>
            </a:r>
            <a:r>
              <a:rPr lang="en-US" sz="1800" dirty="0"/>
              <a:t> </a:t>
            </a:r>
            <a:r>
              <a:rPr lang="en-US" sz="1800" dirty="0" err="1"/>
              <a:t>một</a:t>
            </a:r>
            <a:r>
              <a:rPr lang="en-US" sz="1800" dirty="0"/>
              <a:t> file </a:t>
            </a:r>
            <a:r>
              <a:rPr lang="en-US" sz="1800" dirty="0" err="1"/>
              <a:t>và</a:t>
            </a:r>
            <a:r>
              <a:rPr lang="en-US" sz="1800" dirty="0"/>
              <a:t> </a:t>
            </a:r>
            <a:r>
              <a:rPr lang="en-US" sz="1800" dirty="0" err="1"/>
              <a:t>thư</a:t>
            </a:r>
            <a:r>
              <a:rPr lang="en-US" sz="1800" dirty="0"/>
              <a:t> </a:t>
            </a:r>
            <a:r>
              <a:rPr lang="en-US" sz="1800" dirty="0" err="1"/>
              <a:t>mục</a:t>
            </a:r>
            <a:r>
              <a:rPr lang="en-US" sz="1800" dirty="0"/>
              <a:t> </a:t>
            </a:r>
            <a:r>
              <a:rPr lang="en-US" sz="1800" dirty="0" err="1"/>
              <a:t>trên</a:t>
            </a:r>
            <a:r>
              <a:rPr lang="en-US" sz="1800" dirty="0"/>
              <a:t> Linux:</a:t>
            </a:r>
          </a:p>
          <a:p>
            <a:pPr marL="0" indent="0">
              <a:buNone/>
            </a:pPr>
            <a:r>
              <a:rPr lang="en-US" sz="1800" dirty="0" err="1"/>
              <a:t>Cú</a:t>
            </a:r>
            <a:r>
              <a:rPr lang="en-US" sz="1800" dirty="0"/>
              <a:t> </a:t>
            </a:r>
            <a:r>
              <a:rPr lang="en-US" sz="1800" dirty="0" err="1"/>
              <a:t>pháp</a:t>
            </a:r>
            <a:r>
              <a:rPr lang="en-US" sz="1800" dirty="0"/>
              <a:t>: rm [option] [</a:t>
            </a:r>
            <a:r>
              <a:rPr lang="en-US" sz="1800" dirty="0" err="1"/>
              <a:t>tên</a:t>
            </a:r>
            <a:r>
              <a:rPr lang="en-US" sz="1800" dirty="0"/>
              <a:t> file </a:t>
            </a:r>
            <a:r>
              <a:rPr lang="en-US" sz="1800" dirty="0" err="1"/>
              <a:t>hoặc</a:t>
            </a:r>
            <a:r>
              <a:rPr lang="en-US" sz="1800" dirty="0"/>
              <a:t> </a:t>
            </a:r>
            <a:r>
              <a:rPr lang="en-US" sz="1800" dirty="0" err="1"/>
              <a:t>tên</a:t>
            </a:r>
            <a:r>
              <a:rPr lang="en-US" sz="1800" dirty="0"/>
              <a:t> </a:t>
            </a:r>
            <a:r>
              <a:rPr lang="en-US" sz="1800" dirty="0" err="1"/>
              <a:t>thư</a:t>
            </a:r>
            <a:r>
              <a:rPr lang="en-US" sz="1800" dirty="0"/>
              <a:t> </a:t>
            </a:r>
            <a:r>
              <a:rPr lang="en-US" sz="1800" dirty="0" err="1"/>
              <a:t>mục</a:t>
            </a:r>
            <a:r>
              <a:rPr lang="en-US" sz="1800" dirty="0"/>
              <a:t>].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 err="1"/>
              <a:t>Các</a:t>
            </a:r>
            <a:r>
              <a:rPr lang="en-US" sz="1800" dirty="0"/>
              <a:t> option </a:t>
            </a:r>
            <a:r>
              <a:rPr lang="en-US" sz="1800" dirty="0" err="1"/>
              <a:t>thường</a:t>
            </a:r>
            <a:r>
              <a:rPr lang="en-US" sz="1800" dirty="0"/>
              <a:t> </a:t>
            </a:r>
            <a:r>
              <a:rPr lang="en-US" sz="1800" dirty="0" err="1"/>
              <a:t>được</a:t>
            </a:r>
            <a:r>
              <a:rPr lang="en-US" sz="1800" dirty="0"/>
              <a:t> </a:t>
            </a:r>
            <a:r>
              <a:rPr lang="en-US" sz="1800" dirty="0" err="1"/>
              <a:t>dùng</a:t>
            </a:r>
            <a:r>
              <a:rPr lang="en-US" sz="1800" dirty="0"/>
              <a:t>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800" dirty="0"/>
              <a:t> “-</a:t>
            </a:r>
            <a:r>
              <a:rPr lang="en-US" sz="1800" dirty="0" err="1"/>
              <a:t>i</a:t>
            </a:r>
            <a:r>
              <a:rPr lang="en-US" sz="1800" dirty="0"/>
              <a:t> ” : </a:t>
            </a:r>
            <a:r>
              <a:rPr lang="en-US" sz="1800" dirty="0" err="1"/>
              <a:t>chúng</a:t>
            </a:r>
            <a:r>
              <a:rPr lang="en-US" sz="1800" dirty="0"/>
              <a:t> ta </a:t>
            </a:r>
            <a:r>
              <a:rPr lang="en-US" sz="1800" dirty="0" err="1"/>
              <a:t>sẽ</a:t>
            </a:r>
            <a:r>
              <a:rPr lang="en-US" sz="1800" dirty="0"/>
              <a:t> </a:t>
            </a:r>
            <a:r>
              <a:rPr lang="en-US" sz="1800" dirty="0" err="1"/>
              <a:t>nhận</a:t>
            </a:r>
            <a:r>
              <a:rPr lang="en-US" sz="1800" dirty="0"/>
              <a:t> </a:t>
            </a:r>
            <a:r>
              <a:rPr lang="en-US" sz="1800" dirty="0" err="1"/>
              <a:t>được</a:t>
            </a:r>
            <a:r>
              <a:rPr lang="en-US" sz="1800" dirty="0"/>
              <a:t> </a:t>
            </a:r>
            <a:r>
              <a:rPr lang="en-US" sz="1800" dirty="0" err="1"/>
              <a:t>thông</a:t>
            </a:r>
            <a:r>
              <a:rPr lang="en-US" sz="1800" dirty="0"/>
              <a:t> </a:t>
            </a:r>
            <a:r>
              <a:rPr lang="en-US" sz="1800" dirty="0" err="1"/>
              <a:t>báo</a:t>
            </a:r>
            <a:r>
              <a:rPr lang="en-US" sz="1800" dirty="0"/>
              <a:t>, </a:t>
            </a:r>
            <a:r>
              <a:rPr lang="en-US" sz="1800" dirty="0" err="1"/>
              <a:t>để</a:t>
            </a:r>
            <a:r>
              <a:rPr lang="en-US" sz="1800" dirty="0"/>
              <a:t> </a:t>
            </a:r>
            <a:r>
              <a:rPr lang="en-US" sz="1800" dirty="0" err="1"/>
              <a:t>xác</a:t>
            </a:r>
            <a:r>
              <a:rPr lang="en-US" sz="1800" dirty="0"/>
              <a:t> </a:t>
            </a:r>
            <a:r>
              <a:rPr lang="en-US" sz="1800" dirty="0" err="1"/>
              <a:t>nhận</a:t>
            </a:r>
            <a:r>
              <a:rPr lang="en-US" sz="1800" dirty="0"/>
              <a:t> </a:t>
            </a:r>
            <a:r>
              <a:rPr lang="en-US" sz="1800" dirty="0" err="1"/>
              <a:t>là</a:t>
            </a:r>
            <a:r>
              <a:rPr lang="en-US" sz="1800" dirty="0"/>
              <a:t> </a:t>
            </a:r>
            <a:r>
              <a:rPr lang="en-US" sz="1800" dirty="0" err="1"/>
              <a:t>có</a:t>
            </a:r>
            <a:r>
              <a:rPr lang="en-US" sz="1800" dirty="0"/>
              <a:t> </a:t>
            </a:r>
            <a:r>
              <a:rPr lang="en-US" sz="1800" dirty="0" err="1"/>
              <a:t>thật</a:t>
            </a:r>
            <a:r>
              <a:rPr lang="en-US" sz="1800" dirty="0"/>
              <a:t> </a:t>
            </a:r>
            <a:r>
              <a:rPr lang="en-US" sz="1800" dirty="0" err="1"/>
              <a:t>sự</a:t>
            </a:r>
            <a:r>
              <a:rPr lang="en-US" sz="1800" dirty="0"/>
              <a:t> </a:t>
            </a:r>
            <a:r>
              <a:rPr lang="en-US" sz="1800" dirty="0" err="1"/>
              <a:t>muốn</a:t>
            </a:r>
            <a:r>
              <a:rPr lang="en-US" sz="1800" dirty="0"/>
              <a:t> </a:t>
            </a:r>
            <a:r>
              <a:rPr lang="en-US" sz="1800" dirty="0" err="1"/>
              <a:t>xóa</a:t>
            </a:r>
            <a:r>
              <a:rPr lang="en-US" sz="1800" dirty="0"/>
              <a:t> file hay </a:t>
            </a:r>
            <a:r>
              <a:rPr lang="en-US" sz="1800" dirty="0" err="1"/>
              <a:t>không</a:t>
            </a:r>
            <a:r>
              <a:rPr lang="en-US" sz="1800" dirty="0"/>
              <a:t>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800" dirty="0"/>
              <a:t> “-r” : </a:t>
            </a:r>
            <a:r>
              <a:rPr lang="en-US" sz="1800" dirty="0" err="1"/>
              <a:t>dùng</a:t>
            </a:r>
            <a:r>
              <a:rPr lang="en-US" sz="1800" dirty="0"/>
              <a:t> </a:t>
            </a:r>
            <a:r>
              <a:rPr lang="en-US" sz="1800" dirty="0" err="1"/>
              <a:t>để</a:t>
            </a:r>
            <a:r>
              <a:rPr lang="en-US" sz="1800" dirty="0"/>
              <a:t> </a:t>
            </a:r>
            <a:r>
              <a:rPr lang="en-US" sz="1800" dirty="0" err="1"/>
              <a:t>xóa</a:t>
            </a:r>
            <a:r>
              <a:rPr lang="en-US" sz="1800" dirty="0"/>
              <a:t> </a:t>
            </a:r>
            <a:r>
              <a:rPr lang="en-US" sz="1800" dirty="0" err="1"/>
              <a:t>thư</a:t>
            </a:r>
            <a:r>
              <a:rPr lang="en-US" sz="1800" dirty="0"/>
              <a:t> </a:t>
            </a:r>
            <a:r>
              <a:rPr lang="en-US" sz="1800" dirty="0" err="1"/>
              <a:t>mục</a:t>
            </a:r>
            <a:r>
              <a:rPr lang="en-US" sz="1800" dirty="0"/>
              <a:t>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800" dirty="0"/>
              <a:t> “-v”: </a:t>
            </a:r>
            <a:r>
              <a:rPr lang="en-US" sz="1800" dirty="0" err="1"/>
              <a:t>chúng</a:t>
            </a:r>
            <a:r>
              <a:rPr lang="en-US" sz="1800" dirty="0"/>
              <a:t> ta </a:t>
            </a:r>
            <a:r>
              <a:rPr lang="en-US" sz="1800" dirty="0" err="1"/>
              <a:t>sẽ</a:t>
            </a:r>
            <a:r>
              <a:rPr lang="en-US" sz="1800" dirty="0"/>
              <a:t> </a:t>
            </a:r>
            <a:r>
              <a:rPr lang="en-US" sz="1800" dirty="0" err="1"/>
              <a:t>nhận</a:t>
            </a:r>
            <a:r>
              <a:rPr lang="en-US" sz="1800" dirty="0"/>
              <a:t> </a:t>
            </a:r>
            <a:r>
              <a:rPr lang="en-US" sz="1800" dirty="0" err="1"/>
              <a:t>được</a:t>
            </a:r>
            <a:r>
              <a:rPr lang="en-US" sz="1800" dirty="0"/>
              <a:t> </a:t>
            </a:r>
            <a:r>
              <a:rPr lang="en-US" sz="1800" dirty="0" err="1"/>
              <a:t>đoạn</a:t>
            </a:r>
            <a:r>
              <a:rPr lang="en-US" sz="1800" dirty="0"/>
              <a:t> tin </a:t>
            </a:r>
            <a:r>
              <a:rPr lang="en-US" sz="1800" dirty="0" err="1"/>
              <a:t>nhắn</a:t>
            </a:r>
            <a:r>
              <a:rPr lang="en-US" sz="1800" dirty="0"/>
              <a:t> </a:t>
            </a:r>
            <a:r>
              <a:rPr lang="en-US" sz="1800" dirty="0" err="1"/>
              <a:t>về</a:t>
            </a:r>
            <a:r>
              <a:rPr lang="en-US" sz="1800" dirty="0"/>
              <a:t> </a:t>
            </a:r>
            <a:r>
              <a:rPr lang="en-US" sz="1800" dirty="0" err="1"/>
              <a:t>những</a:t>
            </a:r>
            <a:r>
              <a:rPr lang="en-US" sz="1800" dirty="0"/>
              <a:t> file </a:t>
            </a:r>
            <a:r>
              <a:rPr lang="en-US" sz="1800" dirty="0" err="1"/>
              <a:t>đã</a:t>
            </a:r>
            <a:r>
              <a:rPr lang="en-US" sz="1800" dirty="0"/>
              <a:t> </a:t>
            </a:r>
            <a:r>
              <a:rPr lang="en-US" sz="1800" dirty="0" err="1"/>
              <a:t>được</a:t>
            </a:r>
            <a:r>
              <a:rPr lang="en-US" sz="1800" dirty="0"/>
              <a:t> </a:t>
            </a:r>
            <a:r>
              <a:rPr lang="en-US" sz="1800" dirty="0" err="1"/>
              <a:t>xóa</a:t>
            </a:r>
            <a:r>
              <a:rPr lang="en-US" sz="1800" dirty="0"/>
              <a:t>.</a:t>
            </a:r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1804F7A-4D66-C752-AC15-B1699DA370C9}"/>
              </a:ext>
            </a:extLst>
          </p:cNvPr>
          <p:cNvSpPr txBox="1"/>
          <p:nvPr/>
        </p:nvSpPr>
        <p:spPr>
          <a:xfrm>
            <a:off x="628650" y="4776186"/>
            <a:ext cx="5937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+mj-lt"/>
              </a:rPr>
              <a:t>Bài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tập</a:t>
            </a:r>
            <a:r>
              <a:rPr lang="en-US" dirty="0">
                <a:latin typeface="+mj-lt"/>
              </a:rPr>
              <a:t>: </a:t>
            </a:r>
            <a:r>
              <a:rPr lang="en-US" dirty="0" err="1">
                <a:latin typeface="+mj-lt"/>
              </a:rPr>
              <a:t>xóa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thư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mục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và</a:t>
            </a:r>
            <a:r>
              <a:rPr lang="en-US" dirty="0">
                <a:latin typeface="+mj-lt"/>
              </a:rPr>
              <a:t> file </a:t>
            </a:r>
            <a:r>
              <a:rPr lang="en-US" dirty="0" err="1">
                <a:latin typeface="+mj-lt"/>
              </a:rPr>
              <a:t>đã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tạo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được</a:t>
            </a:r>
            <a:r>
              <a:rPr lang="en-US" dirty="0">
                <a:latin typeface="+mj-lt"/>
              </a:rPr>
              <a:t> ở slide </a:t>
            </a:r>
            <a:r>
              <a:rPr lang="en-US" dirty="0" err="1">
                <a:latin typeface="+mj-lt"/>
              </a:rPr>
              <a:t>trước</a:t>
            </a:r>
            <a:r>
              <a:rPr lang="en-US" dirty="0">
                <a:latin typeface="+mj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6413398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089CE-D48A-BE04-47CB-58BA3AB5B2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7. Linux file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AFE9CD-C6EC-F6E7-4AD4-3B400A2F2B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sz="1800" dirty="0"/>
              <a:t> Di </a:t>
            </a:r>
            <a:r>
              <a:rPr lang="en-US" sz="1800" dirty="0" err="1"/>
              <a:t>chuyển</a:t>
            </a:r>
            <a:r>
              <a:rPr lang="en-US" sz="1800" dirty="0"/>
              <a:t> </a:t>
            </a:r>
            <a:r>
              <a:rPr lang="en-US" sz="1800" dirty="0" err="1"/>
              <a:t>và</a:t>
            </a:r>
            <a:r>
              <a:rPr lang="en-US" sz="1800" dirty="0"/>
              <a:t> </a:t>
            </a:r>
            <a:r>
              <a:rPr lang="en-US" sz="1800" dirty="0" err="1"/>
              <a:t>đổi</a:t>
            </a:r>
            <a:r>
              <a:rPr lang="en-US" sz="1800" dirty="0"/>
              <a:t> </a:t>
            </a:r>
            <a:r>
              <a:rPr lang="en-US" sz="1800" dirty="0" err="1"/>
              <a:t>tên</a:t>
            </a:r>
            <a:r>
              <a:rPr lang="en-US" sz="1800" dirty="0"/>
              <a:t> file:</a:t>
            </a:r>
          </a:p>
          <a:p>
            <a:pPr marL="0" indent="0">
              <a:buNone/>
            </a:pPr>
            <a:r>
              <a:rPr lang="en-US" sz="1800" dirty="0" err="1"/>
              <a:t>Đổi</a:t>
            </a:r>
            <a:r>
              <a:rPr lang="en-US" sz="1800" dirty="0"/>
              <a:t> </a:t>
            </a:r>
            <a:r>
              <a:rPr lang="en-US" sz="1800" dirty="0" err="1"/>
              <a:t>tên</a:t>
            </a:r>
            <a:r>
              <a:rPr lang="en-US" sz="1800" dirty="0"/>
              <a:t> file: mv “</a:t>
            </a:r>
            <a:r>
              <a:rPr lang="en-US" sz="1800" dirty="0" err="1"/>
              <a:t>tên</a:t>
            </a:r>
            <a:r>
              <a:rPr lang="en-US" sz="1800" dirty="0"/>
              <a:t> </a:t>
            </a:r>
            <a:r>
              <a:rPr lang="en-US" sz="1800" dirty="0" err="1"/>
              <a:t>cũ</a:t>
            </a:r>
            <a:r>
              <a:rPr lang="en-US" sz="1800" dirty="0"/>
              <a:t>” “</a:t>
            </a:r>
            <a:r>
              <a:rPr lang="en-US" sz="1800" dirty="0" err="1"/>
              <a:t>tên</a:t>
            </a:r>
            <a:r>
              <a:rPr lang="en-US" sz="1800" dirty="0"/>
              <a:t> </a:t>
            </a:r>
            <a:r>
              <a:rPr lang="en-US" sz="1800" dirty="0" err="1"/>
              <a:t>mới</a:t>
            </a:r>
            <a:r>
              <a:rPr lang="en-US" sz="1800" dirty="0"/>
              <a:t>”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Di </a:t>
            </a:r>
            <a:r>
              <a:rPr lang="en-US" sz="1800" dirty="0" err="1"/>
              <a:t>chuyển</a:t>
            </a:r>
            <a:r>
              <a:rPr lang="en-US" sz="1800" dirty="0"/>
              <a:t> file: mv &lt;</a:t>
            </a:r>
            <a:r>
              <a:rPr lang="en-US" sz="1800" dirty="0" err="1"/>
              <a:t>tên</a:t>
            </a:r>
            <a:r>
              <a:rPr lang="en-US" sz="1800" dirty="0"/>
              <a:t> file 1&gt; &lt;</a:t>
            </a:r>
            <a:r>
              <a:rPr lang="en-US" sz="1800" dirty="0" err="1"/>
              <a:t>tên</a:t>
            </a:r>
            <a:r>
              <a:rPr lang="en-US" sz="1800" dirty="0"/>
              <a:t> file 2&gt; &lt;</a:t>
            </a:r>
            <a:r>
              <a:rPr lang="en-US" sz="1800" dirty="0" err="1"/>
              <a:t>thư</a:t>
            </a:r>
            <a:r>
              <a:rPr lang="en-US" sz="1800" dirty="0"/>
              <a:t> </a:t>
            </a:r>
            <a:r>
              <a:rPr lang="en-US" sz="1800" dirty="0" err="1"/>
              <a:t>mục</a:t>
            </a:r>
            <a:r>
              <a:rPr lang="en-US" sz="1800" dirty="0"/>
              <a:t> </a:t>
            </a:r>
            <a:r>
              <a:rPr lang="en-US" sz="1800" dirty="0" err="1"/>
              <a:t>đích</a:t>
            </a:r>
            <a:r>
              <a:rPr lang="en-US" sz="1800" dirty="0"/>
              <a:t>&gt;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 err="1"/>
              <a:t>Các</a:t>
            </a:r>
            <a:r>
              <a:rPr lang="en-US" sz="1800" dirty="0"/>
              <a:t> option </a:t>
            </a:r>
            <a:r>
              <a:rPr lang="en-US" sz="1800" dirty="0" err="1"/>
              <a:t>thường</a:t>
            </a:r>
            <a:r>
              <a:rPr lang="en-US" sz="1800" dirty="0"/>
              <a:t> </a:t>
            </a:r>
            <a:r>
              <a:rPr lang="en-US" sz="1800" dirty="0" err="1"/>
              <a:t>dùng</a:t>
            </a:r>
            <a:r>
              <a:rPr lang="en-US" sz="1800" dirty="0"/>
              <a:t>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800" dirty="0"/>
              <a:t> “-</a:t>
            </a:r>
            <a:r>
              <a:rPr lang="en-US" sz="1800" dirty="0" err="1"/>
              <a:t>i</a:t>
            </a:r>
            <a:r>
              <a:rPr lang="en-US" sz="1800" dirty="0"/>
              <a:t>”: </a:t>
            </a:r>
            <a:r>
              <a:rPr lang="en-US" sz="1800" dirty="0" err="1"/>
              <a:t>trước</a:t>
            </a:r>
            <a:r>
              <a:rPr lang="en-US" sz="1800" dirty="0"/>
              <a:t> </a:t>
            </a:r>
            <a:r>
              <a:rPr lang="en-US" sz="1800" dirty="0" err="1"/>
              <a:t>khi</a:t>
            </a:r>
            <a:r>
              <a:rPr lang="en-US" sz="1800" dirty="0"/>
              <a:t> </a:t>
            </a:r>
            <a:r>
              <a:rPr lang="en-US" sz="1800" dirty="0" err="1"/>
              <a:t>ghi</a:t>
            </a:r>
            <a:r>
              <a:rPr lang="en-US" sz="1800" dirty="0"/>
              <a:t> </a:t>
            </a:r>
            <a:r>
              <a:rPr lang="en-US" sz="1800" dirty="0" err="1"/>
              <a:t>đè</a:t>
            </a:r>
            <a:r>
              <a:rPr lang="en-US" sz="1800" dirty="0"/>
              <a:t> </a:t>
            </a:r>
            <a:r>
              <a:rPr lang="en-US" sz="1800" dirty="0" err="1"/>
              <a:t>lên</a:t>
            </a:r>
            <a:r>
              <a:rPr lang="en-US" sz="1800" dirty="0"/>
              <a:t> </a:t>
            </a:r>
            <a:r>
              <a:rPr lang="en-US" sz="1800" dirty="0" err="1"/>
              <a:t>các</a:t>
            </a:r>
            <a:r>
              <a:rPr lang="en-US" sz="1800" dirty="0"/>
              <a:t> file </a:t>
            </a:r>
            <a:r>
              <a:rPr lang="en-US" sz="1800" dirty="0" err="1"/>
              <a:t>đã</a:t>
            </a:r>
            <a:r>
              <a:rPr lang="en-US" sz="1800" dirty="0"/>
              <a:t> </a:t>
            </a:r>
            <a:r>
              <a:rPr lang="en-US" sz="1800" dirty="0" err="1"/>
              <a:t>tồn</a:t>
            </a:r>
            <a:r>
              <a:rPr lang="en-US" sz="1800" dirty="0"/>
              <a:t> </a:t>
            </a:r>
            <a:r>
              <a:rPr lang="en-US" sz="1800" dirty="0" err="1"/>
              <a:t>tại</a:t>
            </a:r>
            <a:r>
              <a:rPr lang="en-US" sz="1800" dirty="0"/>
              <a:t>, console </a:t>
            </a:r>
            <a:r>
              <a:rPr lang="en-US" sz="1800" dirty="0" err="1"/>
              <a:t>sẽ</a:t>
            </a:r>
            <a:r>
              <a:rPr lang="en-US" sz="1800" dirty="0"/>
              <a:t> </a:t>
            </a:r>
            <a:r>
              <a:rPr lang="en-US" sz="1800" dirty="0" err="1"/>
              <a:t>thông</a:t>
            </a:r>
            <a:r>
              <a:rPr lang="en-US" sz="1800" dirty="0"/>
              <a:t> </a:t>
            </a:r>
            <a:r>
              <a:rPr lang="en-US" sz="1800" dirty="0" err="1"/>
              <a:t>báo</a:t>
            </a:r>
            <a:r>
              <a:rPr lang="en-US" sz="1800" dirty="0"/>
              <a:t> </a:t>
            </a:r>
            <a:r>
              <a:rPr lang="en-US" sz="1800" dirty="0" err="1"/>
              <a:t>tới</a:t>
            </a:r>
            <a:r>
              <a:rPr lang="en-US" sz="1800" dirty="0"/>
              <a:t> </a:t>
            </a:r>
            <a:r>
              <a:rPr lang="en-US" sz="1800" dirty="0" err="1"/>
              <a:t>người</a:t>
            </a:r>
            <a:r>
              <a:rPr lang="en-US" sz="1800" dirty="0"/>
              <a:t> </a:t>
            </a:r>
            <a:r>
              <a:rPr lang="en-US" sz="1800" dirty="0" err="1"/>
              <a:t>dùng</a:t>
            </a:r>
            <a:r>
              <a:rPr lang="en-US" sz="1800" dirty="0"/>
              <a:t> </a:t>
            </a:r>
            <a:r>
              <a:rPr lang="en-US" sz="1800" dirty="0" err="1"/>
              <a:t>để</a:t>
            </a:r>
            <a:r>
              <a:rPr lang="en-US" sz="1800" dirty="0"/>
              <a:t> </a:t>
            </a:r>
            <a:r>
              <a:rPr lang="en-US" sz="1800" dirty="0" err="1"/>
              <a:t>xác</a:t>
            </a:r>
            <a:r>
              <a:rPr lang="en-US" sz="1800" dirty="0"/>
              <a:t> </a:t>
            </a:r>
            <a:r>
              <a:rPr lang="en-US" sz="1800" dirty="0" err="1"/>
              <a:t>nhận</a:t>
            </a:r>
            <a:r>
              <a:rPr lang="en-US" sz="1800" dirty="0"/>
              <a:t> </a:t>
            </a:r>
            <a:r>
              <a:rPr lang="en-US" sz="1800" dirty="0" err="1"/>
              <a:t>lại</a:t>
            </a:r>
            <a:r>
              <a:rPr lang="en-US" sz="1800" dirty="0"/>
              <a:t>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800" dirty="0"/>
              <a:t> “-u”: </a:t>
            </a:r>
            <a:r>
              <a:rPr lang="en-US" sz="1800" dirty="0" err="1"/>
              <a:t>khi</a:t>
            </a:r>
            <a:r>
              <a:rPr lang="en-US" sz="1800" dirty="0"/>
              <a:t> di </a:t>
            </a:r>
            <a:r>
              <a:rPr lang="en-US" sz="1800" dirty="0" err="1"/>
              <a:t>chuyển</a:t>
            </a:r>
            <a:r>
              <a:rPr lang="en-US" sz="1800" dirty="0"/>
              <a:t> file </a:t>
            </a:r>
            <a:r>
              <a:rPr lang="en-US" sz="1800" dirty="0" err="1"/>
              <a:t>tới</a:t>
            </a:r>
            <a:r>
              <a:rPr lang="en-US" sz="1800" dirty="0"/>
              <a:t> </a:t>
            </a:r>
            <a:r>
              <a:rPr lang="en-US" sz="1800" dirty="0" err="1"/>
              <a:t>một</a:t>
            </a:r>
            <a:r>
              <a:rPr lang="en-US" sz="1800" dirty="0"/>
              <a:t> </a:t>
            </a:r>
            <a:r>
              <a:rPr lang="en-US" sz="1800" dirty="0" err="1"/>
              <a:t>thư</a:t>
            </a:r>
            <a:r>
              <a:rPr lang="en-US" sz="1800" dirty="0"/>
              <a:t> </a:t>
            </a:r>
            <a:r>
              <a:rPr lang="en-US" sz="1800" dirty="0" err="1"/>
              <a:t>mục</a:t>
            </a:r>
            <a:r>
              <a:rPr lang="en-US" sz="1800" dirty="0"/>
              <a:t> </a:t>
            </a:r>
            <a:r>
              <a:rPr lang="en-US" sz="1800" dirty="0" err="1"/>
              <a:t>khác</a:t>
            </a:r>
            <a:r>
              <a:rPr lang="en-US" sz="1800" dirty="0"/>
              <a:t>, </a:t>
            </a:r>
            <a:r>
              <a:rPr lang="en-US" sz="1800" dirty="0" err="1"/>
              <a:t>chỉ</a:t>
            </a:r>
            <a:r>
              <a:rPr lang="en-US" sz="1800" dirty="0"/>
              <a:t> di </a:t>
            </a:r>
            <a:r>
              <a:rPr lang="en-US" sz="1800" dirty="0" err="1"/>
              <a:t>chuyển</a:t>
            </a:r>
            <a:r>
              <a:rPr lang="en-US" sz="1800" dirty="0"/>
              <a:t> </a:t>
            </a:r>
            <a:r>
              <a:rPr lang="en-US" sz="1800" dirty="0" err="1"/>
              <a:t>những</a:t>
            </a:r>
            <a:r>
              <a:rPr lang="en-US" sz="1800" dirty="0"/>
              <a:t> file </a:t>
            </a:r>
            <a:r>
              <a:rPr lang="en-US" sz="1800" dirty="0" err="1"/>
              <a:t>chưa</a:t>
            </a:r>
            <a:r>
              <a:rPr lang="en-US" sz="1800" dirty="0"/>
              <a:t> </a:t>
            </a:r>
            <a:r>
              <a:rPr lang="en-US" sz="1800" dirty="0" err="1"/>
              <a:t>tồn</a:t>
            </a:r>
            <a:r>
              <a:rPr lang="en-US" sz="1800" dirty="0"/>
              <a:t> </a:t>
            </a:r>
            <a:r>
              <a:rPr lang="en-US" sz="1800" dirty="0" err="1"/>
              <a:t>tại</a:t>
            </a:r>
            <a:r>
              <a:rPr lang="en-US" sz="1800" dirty="0"/>
              <a:t> </a:t>
            </a:r>
            <a:r>
              <a:rPr lang="en-US" sz="1800" dirty="0" err="1"/>
              <a:t>và</a:t>
            </a:r>
            <a:r>
              <a:rPr lang="en-US" sz="1800" dirty="0"/>
              <a:t> </a:t>
            </a:r>
            <a:r>
              <a:rPr lang="en-US" sz="1800" dirty="0" err="1"/>
              <a:t>những</a:t>
            </a:r>
            <a:r>
              <a:rPr lang="en-US" sz="1800" dirty="0"/>
              <a:t> file </a:t>
            </a:r>
            <a:r>
              <a:rPr lang="en-US" sz="1800" dirty="0" err="1"/>
              <a:t>có</a:t>
            </a:r>
            <a:r>
              <a:rPr lang="en-US" sz="1800" dirty="0"/>
              <a:t> </a:t>
            </a:r>
            <a:r>
              <a:rPr lang="en-US" sz="1800" dirty="0" err="1"/>
              <a:t>sự</a:t>
            </a:r>
            <a:r>
              <a:rPr lang="en-US" sz="1800" dirty="0"/>
              <a:t> </a:t>
            </a:r>
            <a:r>
              <a:rPr lang="en-US" sz="1800" dirty="0" err="1"/>
              <a:t>thay</a:t>
            </a:r>
            <a:r>
              <a:rPr lang="en-US" sz="1800" dirty="0"/>
              <a:t> </a:t>
            </a:r>
            <a:r>
              <a:rPr lang="en-US" sz="1800" dirty="0" err="1"/>
              <a:t>đổi</a:t>
            </a:r>
            <a:r>
              <a:rPr lang="en-US" sz="1800" dirty="0"/>
              <a:t> </a:t>
            </a:r>
            <a:r>
              <a:rPr lang="en-US" sz="1800" dirty="0" err="1"/>
              <a:t>tương</a:t>
            </a:r>
            <a:r>
              <a:rPr lang="en-US" sz="1800" dirty="0"/>
              <a:t> </a:t>
            </a:r>
            <a:r>
              <a:rPr lang="en-US" sz="1800" dirty="0" err="1"/>
              <a:t>ứng</a:t>
            </a:r>
            <a:r>
              <a:rPr lang="en-US" sz="1800" dirty="0"/>
              <a:t> </a:t>
            </a:r>
            <a:r>
              <a:rPr lang="en-US" sz="1800" dirty="0" err="1"/>
              <a:t>với</a:t>
            </a:r>
            <a:r>
              <a:rPr lang="en-US" sz="1800" dirty="0"/>
              <a:t> </a:t>
            </a:r>
            <a:r>
              <a:rPr lang="en-US" sz="1800" dirty="0" err="1"/>
              <a:t>các</a:t>
            </a:r>
            <a:r>
              <a:rPr lang="en-US" sz="1800" dirty="0"/>
              <a:t> file </a:t>
            </a:r>
            <a:r>
              <a:rPr lang="en-US" sz="1800" dirty="0" err="1"/>
              <a:t>đã</a:t>
            </a:r>
            <a:r>
              <a:rPr lang="en-US" sz="1800" dirty="0"/>
              <a:t> </a:t>
            </a:r>
            <a:r>
              <a:rPr lang="en-US" sz="1800" dirty="0" err="1"/>
              <a:t>tồn</a:t>
            </a:r>
            <a:r>
              <a:rPr lang="en-US" sz="1800" dirty="0"/>
              <a:t> </a:t>
            </a:r>
            <a:r>
              <a:rPr lang="en-US" sz="1800" dirty="0" err="1"/>
              <a:t>tại</a:t>
            </a:r>
            <a:r>
              <a:rPr lang="en-US" sz="1800" dirty="0"/>
              <a:t> </a:t>
            </a:r>
            <a:r>
              <a:rPr lang="en-US" sz="1800" dirty="0" err="1"/>
              <a:t>trong</a:t>
            </a:r>
            <a:r>
              <a:rPr lang="en-US" sz="1800" dirty="0"/>
              <a:t> </a:t>
            </a:r>
            <a:r>
              <a:rPr lang="en-US" sz="1800" dirty="0" err="1"/>
              <a:t>thư</a:t>
            </a:r>
            <a:r>
              <a:rPr lang="en-US" sz="1800" dirty="0"/>
              <a:t> </a:t>
            </a:r>
            <a:r>
              <a:rPr lang="en-US" sz="1800" dirty="0" err="1"/>
              <a:t>mục</a:t>
            </a:r>
            <a:r>
              <a:rPr lang="en-US" sz="1800" dirty="0"/>
              <a:t> </a:t>
            </a:r>
            <a:r>
              <a:rPr lang="en-US" sz="1800" dirty="0" err="1"/>
              <a:t>đích</a:t>
            </a:r>
            <a:r>
              <a:rPr lang="en-US" sz="1800" dirty="0"/>
              <a:t>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800" dirty="0"/>
              <a:t> “-v”: </a:t>
            </a:r>
            <a:r>
              <a:rPr lang="en-US" sz="1800" dirty="0" err="1"/>
              <a:t>hiển</a:t>
            </a:r>
            <a:r>
              <a:rPr lang="en-US" sz="1800" dirty="0"/>
              <a:t> </a:t>
            </a:r>
            <a:r>
              <a:rPr lang="en-US" sz="1800" dirty="0" err="1"/>
              <a:t>thị</a:t>
            </a:r>
            <a:r>
              <a:rPr lang="en-US" sz="1800" dirty="0"/>
              <a:t> </a:t>
            </a:r>
            <a:r>
              <a:rPr lang="en-US" sz="1800" dirty="0" err="1"/>
              <a:t>thông</a:t>
            </a:r>
            <a:r>
              <a:rPr lang="en-US" sz="1800" dirty="0"/>
              <a:t> tin </a:t>
            </a:r>
            <a:r>
              <a:rPr lang="en-US" sz="1800" dirty="0" err="1"/>
              <a:t>về</a:t>
            </a:r>
            <a:r>
              <a:rPr lang="en-US" sz="1800" dirty="0"/>
              <a:t> </a:t>
            </a:r>
            <a:r>
              <a:rPr lang="en-US" sz="1800" dirty="0" err="1"/>
              <a:t>sự</a:t>
            </a:r>
            <a:r>
              <a:rPr lang="en-US" sz="1800" dirty="0"/>
              <a:t> di </a:t>
            </a:r>
            <a:r>
              <a:rPr lang="en-US" sz="1800" dirty="0" err="1"/>
              <a:t>chuyển</a:t>
            </a:r>
            <a:r>
              <a:rPr lang="en-US" sz="1800" dirty="0"/>
              <a:t> file.</a:t>
            </a:r>
          </a:p>
          <a:p>
            <a:pPr>
              <a:buFontTx/>
              <a:buChar char="-"/>
            </a:pPr>
            <a:endParaRPr lang="en-US" sz="1800" dirty="0"/>
          </a:p>
          <a:p>
            <a:pPr>
              <a:buFontTx/>
              <a:buChar char="-"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dirty="0"/>
          </a:p>
          <a:p>
            <a:pPr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985024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84F839-ED29-3771-C502-1EE9A40FD0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7. Linux file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43DDE8-E310-FC33-7C37-52ADE36199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sz="1800" dirty="0"/>
              <a:t> </a:t>
            </a:r>
            <a:r>
              <a:rPr lang="en-US" sz="1800" dirty="0" err="1"/>
              <a:t>Đọc</a:t>
            </a:r>
            <a:r>
              <a:rPr lang="en-US" sz="1800" dirty="0"/>
              <a:t> </a:t>
            </a:r>
            <a:r>
              <a:rPr lang="en-US" sz="1800" dirty="0" err="1"/>
              <a:t>nội</a:t>
            </a:r>
            <a:r>
              <a:rPr lang="en-US" sz="1800" dirty="0"/>
              <a:t> dung </a:t>
            </a:r>
            <a:r>
              <a:rPr lang="en-US" sz="1800" dirty="0" err="1"/>
              <a:t>một</a:t>
            </a:r>
            <a:r>
              <a:rPr lang="en-US" sz="1800" dirty="0"/>
              <a:t> file:</a:t>
            </a:r>
          </a:p>
          <a:p>
            <a:pPr marL="0" indent="0">
              <a:buNone/>
            </a:pPr>
            <a:endParaRPr lang="en-US" sz="180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1800" dirty="0"/>
              <a:t> cat &lt;file name&gt;: </a:t>
            </a:r>
            <a:r>
              <a:rPr lang="en-US" sz="1800" dirty="0" err="1"/>
              <a:t>đọc</a:t>
            </a:r>
            <a:r>
              <a:rPr lang="en-US" sz="1800" dirty="0"/>
              <a:t> </a:t>
            </a:r>
            <a:r>
              <a:rPr lang="en-US" sz="1800" dirty="0" err="1"/>
              <a:t>nội</a:t>
            </a:r>
            <a:r>
              <a:rPr lang="en-US" sz="1800" dirty="0"/>
              <a:t> dung </a:t>
            </a:r>
            <a:r>
              <a:rPr lang="en-US" sz="1800" dirty="0" err="1"/>
              <a:t>toàn</a:t>
            </a:r>
            <a:r>
              <a:rPr lang="en-US" sz="1800" dirty="0"/>
              <a:t> </a:t>
            </a:r>
            <a:r>
              <a:rPr lang="en-US" sz="1800" dirty="0" err="1"/>
              <a:t>bộ</a:t>
            </a:r>
            <a:r>
              <a:rPr lang="en-US" sz="1800" dirty="0"/>
              <a:t> file.</a:t>
            </a:r>
          </a:p>
          <a:p>
            <a:pPr marL="0" indent="0">
              <a:buNone/>
            </a:pPr>
            <a:endParaRPr lang="en-US" sz="180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1800" dirty="0"/>
              <a:t> less &lt;file name&gt;: </a:t>
            </a:r>
            <a:r>
              <a:rPr lang="en-US" sz="1800" dirty="0" err="1"/>
              <a:t>dùng</a:t>
            </a:r>
            <a:r>
              <a:rPr lang="en-US" sz="1800" dirty="0"/>
              <a:t> </a:t>
            </a:r>
            <a:r>
              <a:rPr lang="en-US" sz="1800" dirty="0" err="1"/>
              <a:t>để</a:t>
            </a:r>
            <a:r>
              <a:rPr lang="en-US" sz="1800" dirty="0"/>
              <a:t> </a:t>
            </a:r>
            <a:r>
              <a:rPr lang="en-US" sz="1800" dirty="0" err="1"/>
              <a:t>đọc</a:t>
            </a:r>
            <a:r>
              <a:rPr lang="en-US" sz="1800" dirty="0"/>
              <a:t> </a:t>
            </a:r>
            <a:r>
              <a:rPr lang="en-US" sz="1800" dirty="0" err="1"/>
              <a:t>những</a:t>
            </a:r>
            <a:r>
              <a:rPr lang="en-US" sz="1800" dirty="0"/>
              <a:t> </a:t>
            </a:r>
            <a:r>
              <a:rPr lang="en-US" sz="1800" dirty="0" err="1"/>
              <a:t>nội</a:t>
            </a:r>
            <a:r>
              <a:rPr lang="en-US" sz="1800" dirty="0"/>
              <a:t> dung </a:t>
            </a:r>
            <a:r>
              <a:rPr lang="en-US" sz="1800" dirty="0" err="1"/>
              <a:t>lớn</a:t>
            </a:r>
            <a:r>
              <a:rPr lang="en-US" sz="1800" dirty="0"/>
              <a:t> </a:t>
            </a:r>
            <a:r>
              <a:rPr lang="en-US" sz="1800" dirty="0" err="1"/>
              <a:t>hơn</a:t>
            </a:r>
            <a:r>
              <a:rPr lang="en-US" sz="1800" dirty="0"/>
              <a:t> 1 </a:t>
            </a:r>
            <a:r>
              <a:rPr lang="en-US" sz="1800" dirty="0" err="1"/>
              <a:t>trang</a:t>
            </a:r>
            <a:r>
              <a:rPr lang="en-US" sz="1800" dirty="0"/>
              <a:t> </a:t>
            </a:r>
            <a:r>
              <a:rPr lang="en-US" sz="1800" dirty="0" err="1"/>
              <a:t>và</a:t>
            </a:r>
            <a:r>
              <a:rPr lang="en-US" sz="1800" dirty="0"/>
              <a:t> </a:t>
            </a:r>
            <a:r>
              <a:rPr lang="en-US" sz="1800" dirty="0" err="1"/>
              <a:t>dùng</a:t>
            </a:r>
            <a:r>
              <a:rPr lang="en-US" sz="1800" dirty="0"/>
              <a:t> </a:t>
            </a:r>
            <a:r>
              <a:rPr lang="en-US" sz="1800" dirty="0" err="1"/>
              <a:t>mũi</a:t>
            </a:r>
            <a:r>
              <a:rPr lang="en-US" sz="1800" dirty="0"/>
              <a:t> </a:t>
            </a:r>
            <a:r>
              <a:rPr lang="en-US" sz="1800" dirty="0" err="1"/>
              <a:t>tên</a:t>
            </a:r>
            <a:r>
              <a:rPr lang="en-US" sz="1800" dirty="0"/>
              <a:t> </a:t>
            </a:r>
            <a:r>
              <a:rPr lang="en-US" sz="1800" dirty="0" err="1"/>
              <a:t>lên</a:t>
            </a:r>
            <a:r>
              <a:rPr lang="en-US" sz="1800" dirty="0"/>
              <a:t> </a:t>
            </a:r>
            <a:r>
              <a:rPr lang="en-US" sz="1800" dirty="0" err="1"/>
              <a:t>xuống</a:t>
            </a:r>
            <a:r>
              <a:rPr lang="en-US" sz="1800" dirty="0"/>
              <a:t> </a:t>
            </a:r>
            <a:r>
              <a:rPr lang="en-US" sz="1800" dirty="0" err="1"/>
              <a:t>để</a:t>
            </a:r>
            <a:r>
              <a:rPr lang="en-US" sz="1800" dirty="0"/>
              <a:t> di </a:t>
            </a:r>
            <a:r>
              <a:rPr lang="en-US" sz="1800" dirty="0" err="1"/>
              <a:t>chuyển</a:t>
            </a:r>
            <a:r>
              <a:rPr lang="en-US" sz="1800" dirty="0"/>
              <a:t>. </a:t>
            </a:r>
            <a:r>
              <a:rPr lang="en-US" sz="1800" dirty="0" err="1"/>
              <a:t>Nhấn</a:t>
            </a:r>
            <a:r>
              <a:rPr lang="en-US" sz="1800" dirty="0"/>
              <a:t> q </a:t>
            </a:r>
            <a:r>
              <a:rPr lang="en-US" sz="1800" dirty="0" err="1"/>
              <a:t>để</a:t>
            </a:r>
            <a:r>
              <a:rPr lang="en-US" sz="1800" dirty="0"/>
              <a:t> </a:t>
            </a:r>
            <a:r>
              <a:rPr lang="en-US" sz="1800" dirty="0" err="1"/>
              <a:t>thoát</a:t>
            </a:r>
            <a:r>
              <a:rPr lang="en-US" sz="1800" dirty="0"/>
              <a:t>.</a:t>
            </a:r>
          </a:p>
          <a:p>
            <a:pPr marL="0" indent="0">
              <a:buNone/>
            </a:pPr>
            <a:endParaRPr lang="en-US" sz="180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1800" dirty="0"/>
              <a:t> tail –n m &lt;file name&gt;: </a:t>
            </a:r>
            <a:r>
              <a:rPr lang="en-US" sz="1800" dirty="0" err="1"/>
              <a:t>dùng</a:t>
            </a:r>
            <a:r>
              <a:rPr lang="en-US" sz="1800" dirty="0"/>
              <a:t> </a:t>
            </a:r>
            <a:r>
              <a:rPr lang="en-US" sz="1800" dirty="0" err="1"/>
              <a:t>để</a:t>
            </a:r>
            <a:r>
              <a:rPr lang="en-US" sz="1800" dirty="0"/>
              <a:t> </a:t>
            </a:r>
            <a:r>
              <a:rPr lang="en-US" sz="1800" dirty="0" err="1"/>
              <a:t>đọc</a:t>
            </a:r>
            <a:r>
              <a:rPr lang="en-US" sz="1800" dirty="0"/>
              <a:t> m </a:t>
            </a:r>
            <a:r>
              <a:rPr lang="en-US" sz="1800" dirty="0" err="1"/>
              <a:t>dòng</a:t>
            </a:r>
            <a:r>
              <a:rPr lang="en-US" sz="1800" dirty="0"/>
              <a:t> </a:t>
            </a:r>
            <a:r>
              <a:rPr lang="en-US" sz="1800" dirty="0" err="1"/>
              <a:t>cuối</a:t>
            </a:r>
            <a:r>
              <a:rPr lang="en-US" sz="1800" dirty="0"/>
              <a:t> </a:t>
            </a:r>
            <a:r>
              <a:rPr lang="en-US" sz="1800" dirty="0" err="1"/>
              <a:t>cùng</a:t>
            </a:r>
            <a:r>
              <a:rPr lang="en-US" sz="1800" dirty="0"/>
              <a:t> </a:t>
            </a:r>
            <a:r>
              <a:rPr lang="en-US" sz="1800" dirty="0" err="1"/>
              <a:t>của</a:t>
            </a:r>
            <a:r>
              <a:rPr lang="en-US" sz="1800" dirty="0"/>
              <a:t> </a:t>
            </a:r>
            <a:r>
              <a:rPr lang="en-US" sz="1800" dirty="0" err="1"/>
              <a:t>một</a:t>
            </a:r>
            <a:r>
              <a:rPr lang="en-US" sz="1800" dirty="0"/>
              <a:t> file.</a:t>
            </a:r>
          </a:p>
          <a:p>
            <a:pPr marL="0" indent="0">
              <a:buNone/>
            </a:pPr>
            <a:endParaRPr lang="en-US" sz="180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1800" dirty="0"/>
              <a:t> head –n m &lt;file name&gt;: </a:t>
            </a:r>
            <a:r>
              <a:rPr lang="en-US" sz="1800" dirty="0" err="1"/>
              <a:t>dùng</a:t>
            </a:r>
            <a:r>
              <a:rPr lang="en-US" sz="1800" dirty="0"/>
              <a:t> </a:t>
            </a:r>
            <a:r>
              <a:rPr lang="en-US" sz="1800" dirty="0" err="1"/>
              <a:t>để</a:t>
            </a:r>
            <a:r>
              <a:rPr lang="en-US" sz="1800" dirty="0"/>
              <a:t> </a:t>
            </a:r>
            <a:r>
              <a:rPr lang="en-US" sz="1800" dirty="0" err="1"/>
              <a:t>đọc</a:t>
            </a:r>
            <a:r>
              <a:rPr lang="en-US" sz="1800" dirty="0"/>
              <a:t> m </a:t>
            </a:r>
            <a:r>
              <a:rPr lang="en-US" sz="1800" dirty="0" err="1"/>
              <a:t>dòng</a:t>
            </a:r>
            <a:r>
              <a:rPr lang="en-US" sz="1800" dirty="0"/>
              <a:t> </a:t>
            </a:r>
            <a:r>
              <a:rPr lang="en-US" sz="1800" dirty="0" err="1"/>
              <a:t>đầu</a:t>
            </a:r>
            <a:r>
              <a:rPr lang="en-US" sz="1800" dirty="0"/>
              <a:t> </a:t>
            </a:r>
            <a:r>
              <a:rPr lang="en-US" sz="1800" dirty="0" err="1"/>
              <a:t>của</a:t>
            </a:r>
            <a:r>
              <a:rPr lang="en-US" sz="1800" dirty="0"/>
              <a:t> </a:t>
            </a:r>
            <a:r>
              <a:rPr lang="en-US" sz="1800" dirty="0" err="1"/>
              <a:t>một</a:t>
            </a:r>
            <a:r>
              <a:rPr lang="en-US" sz="1800" dirty="0"/>
              <a:t> file.</a:t>
            </a:r>
          </a:p>
        </p:txBody>
      </p:sp>
    </p:spTree>
    <p:extLst>
      <p:ext uri="{BB962C8B-B14F-4D97-AF65-F5344CB8AC3E}">
        <p14:creationId xmlns:p14="http://schemas.microsoft.com/office/powerpoint/2010/main" val="89177937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84F839-ED29-3771-C502-1EE9A40FD0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7. Linux file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43DDE8-E310-FC33-7C37-52ADE36199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Edit file ở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linux</a:t>
            </a:r>
            <a:r>
              <a:rPr lang="en-US" dirty="0"/>
              <a:t>:</a:t>
            </a:r>
          </a:p>
          <a:p>
            <a:pPr marL="0" indent="0">
              <a:buNone/>
            </a:pPr>
            <a:r>
              <a:rPr lang="en-US" dirty="0" err="1"/>
              <a:t>Có</a:t>
            </a:r>
            <a:r>
              <a:rPr lang="en-US" dirty="0"/>
              <a:t> 2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thức</a:t>
            </a:r>
            <a:r>
              <a:rPr lang="en-US" dirty="0"/>
              <a:t> edit file </a:t>
            </a:r>
            <a:r>
              <a:rPr lang="en-US" dirty="0" err="1"/>
              <a:t>đã</a:t>
            </a:r>
            <a:r>
              <a:rPr lang="en-US" dirty="0"/>
              <a:t> </a:t>
            </a:r>
            <a:r>
              <a:rPr lang="en-US" dirty="0" err="1"/>
              <a:t>tích</a:t>
            </a:r>
            <a:r>
              <a:rPr lang="en-US" dirty="0"/>
              <a:t> </a:t>
            </a:r>
            <a:r>
              <a:rPr lang="en-US" dirty="0" err="1"/>
              <a:t>hợp</a:t>
            </a:r>
            <a:r>
              <a:rPr lang="en-US" dirty="0"/>
              <a:t> </a:t>
            </a:r>
            <a:r>
              <a:rPr lang="en-US" dirty="0" err="1"/>
              <a:t>sẵn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Linux </a:t>
            </a:r>
            <a:r>
              <a:rPr lang="en-US" dirty="0" err="1"/>
              <a:t>đó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nano </a:t>
            </a:r>
            <a:r>
              <a:rPr lang="en-US" dirty="0" err="1"/>
              <a:t>và</a:t>
            </a:r>
            <a:r>
              <a:rPr lang="en-US" dirty="0"/>
              <a:t> vi. </a:t>
            </a:r>
          </a:p>
          <a:p>
            <a:pPr marL="0" indent="0">
              <a:buNone/>
            </a:pPr>
            <a:r>
              <a:rPr lang="en-US" dirty="0" err="1"/>
              <a:t>Nếu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/>
              <a:t>hành</a:t>
            </a:r>
            <a:r>
              <a:rPr lang="en-US" dirty="0"/>
              <a:t> </a:t>
            </a:r>
            <a:r>
              <a:rPr lang="en-US" dirty="0" err="1"/>
              <a:t>đó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hỗ</a:t>
            </a:r>
            <a:r>
              <a:rPr lang="en-US" dirty="0"/>
              <a:t> </a:t>
            </a:r>
            <a:r>
              <a:rPr lang="en-US" dirty="0" err="1"/>
              <a:t>trợ</a:t>
            </a:r>
            <a:r>
              <a:rPr lang="en-US" dirty="0"/>
              <a:t> GUI </a:t>
            </a:r>
            <a:r>
              <a:rPr lang="en-US" dirty="0" err="1"/>
              <a:t>thì</a:t>
            </a:r>
            <a:r>
              <a:rPr lang="en-US" dirty="0"/>
              <a:t> </a:t>
            </a:r>
            <a:r>
              <a:rPr lang="en-US" dirty="0" err="1"/>
              <a:t>chúng</a:t>
            </a:r>
            <a:r>
              <a:rPr lang="en-US" dirty="0"/>
              <a:t> ta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thêm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thức</a:t>
            </a:r>
            <a:r>
              <a:rPr lang="en-US" dirty="0"/>
              <a:t> </a:t>
            </a:r>
            <a:r>
              <a:rPr lang="en-US" dirty="0" err="1"/>
              <a:t>chỉnh</a:t>
            </a:r>
            <a:r>
              <a:rPr lang="en-US" dirty="0"/>
              <a:t> </a:t>
            </a:r>
            <a:r>
              <a:rPr lang="en-US" dirty="0" err="1"/>
              <a:t>sửa</a:t>
            </a:r>
            <a:r>
              <a:rPr lang="en-US" dirty="0"/>
              <a:t> file qua GUI </a:t>
            </a:r>
            <a:r>
              <a:rPr lang="en-US" dirty="0" err="1"/>
              <a:t>bằng</a:t>
            </a:r>
            <a:r>
              <a:rPr lang="en-US" dirty="0"/>
              <a:t> </a:t>
            </a:r>
            <a:r>
              <a:rPr lang="en-US" dirty="0" err="1"/>
              <a:t>câu</a:t>
            </a:r>
            <a:r>
              <a:rPr lang="en-US" dirty="0"/>
              <a:t> </a:t>
            </a:r>
            <a:r>
              <a:rPr lang="en-US" dirty="0" err="1"/>
              <a:t>lệnh</a:t>
            </a:r>
            <a:r>
              <a:rPr lang="en-US" dirty="0"/>
              <a:t> </a:t>
            </a:r>
            <a:r>
              <a:rPr lang="en-US" dirty="0" err="1"/>
              <a:t>gedit</a:t>
            </a:r>
            <a:endParaRPr lang="en-US" dirty="0"/>
          </a:p>
          <a:p>
            <a:pPr marL="0" indent="0">
              <a:buNone/>
            </a:pPr>
            <a:r>
              <a:rPr lang="en-US" dirty="0" err="1"/>
              <a:t>Việc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command </a:t>
            </a:r>
            <a:r>
              <a:rPr lang="en-US" dirty="0" err="1"/>
              <a:t>gedit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chỉnh</a:t>
            </a:r>
            <a:r>
              <a:rPr lang="en-US" dirty="0"/>
              <a:t> </a:t>
            </a:r>
            <a:r>
              <a:rPr lang="en-US" dirty="0" err="1"/>
              <a:t>sửa</a:t>
            </a:r>
            <a:r>
              <a:rPr lang="en-US" dirty="0"/>
              <a:t> file </a:t>
            </a:r>
            <a:r>
              <a:rPr lang="en-US" dirty="0" err="1"/>
              <a:t>cũng</a:t>
            </a:r>
            <a:r>
              <a:rPr lang="en-US" dirty="0"/>
              <a:t> </a:t>
            </a:r>
            <a:r>
              <a:rPr lang="en-US" dirty="0" err="1"/>
              <a:t>tương</a:t>
            </a:r>
            <a:r>
              <a:rPr lang="en-US" dirty="0"/>
              <a:t> </a:t>
            </a:r>
            <a:r>
              <a:rPr lang="en-US" dirty="0" err="1"/>
              <a:t>tự</a:t>
            </a:r>
            <a:r>
              <a:rPr lang="en-US" dirty="0"/>
              <a:t> </a:t>
            </a:r>
            <a:r>
              <a:rPr lang="en-US" dirty="0" err="1"/>
              <a:t>như</a:t>
            </a:r>
            <a:r>
              <a:rPr lang="en-US" dirty="0"/>
              <a:t> </a:t>
            </a:r>
            <a:r>
              <a:rPr lang="en-US" dirty="0" err="1"/>
              <a:t>bên</a:t>
            </a:r>
            <a:r>
              <a:rPr lang="en-US" dirty="0"/>
              <a:t> Window.</a:t>
            </a:r>
          </a:p>
        </p:txBody>
      </p:sp>
    </p:spTree>
    <p:extLst>
      <p:ext uri="{BB962C8B-B14F-4D97-AF65-F5344CB8AC3E}">
        <p14:creationId xmlns:p14="http://schemas.microsoft.com/office/powerpoint/2010/main" val="71465310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84F839-ED29-3771-C502-1EE9A40FD0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7. Linux file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43DDE8-E310-FC33-7C37-52ADE36199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nano: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</a:t>
            </a:r>
            <a:r>
              <a:rPr lang="en-US" dirty="0" err="1"/>
              <a:t>Cú</a:t>
            </a:r>
            <a:r>
              <a:rPr lang="en-US" dirty="0"/>
              <a:t> </a:t>
            </a:r>
            <a:r>
              <a:rPr lang="en-US" dirty="0" err="1"/>
              <a:t>pháp</a:t>
            </a:r>
            <a:r>
              <a:rPr lang="en-US" dirty="0"/>
              <a:t>: nano &lt;</a:t>
            </a:r>
            <a:r>
              <a:rPr lang="en-US" dirty="0" err="1"/>
              <a:t>tên</a:t>
            </a:r>
            <a:r>
              <a:rPr lang="en-US" dirty="0"/>
              <a:t> file&gt;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command </a:t>
            </a:r>
            <a:r>
              <a:rPr lang="en-US" dirty="0" err="1"/>
              <a:t>cần</a:t>
            </a:r>
            <a:r>
              <a:rPr lang="en-US" dirty="0"/>
              <a:t> </a:t>
            </a:r>
            <a:r>
              <a:rPr lang="en-US" dirty="0" err="1"/>
              <a:t>biết</a:t>
            </a:r>
            <a:r>
              <a:rPr lang="en-US" dirty="0"/>
              <a:t>: </a:t>
            </a:r>
          </a:p>
          <a:p>
            <a:pPr marL="0" indent="0">
              <a:buNone/>
            </a:pPr>
            <a:r>
              <a:rPr lang="en-US" dirty="0"/>
              <a:t>Ctrl + X: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thoát</a:t>
            </a:r>
            <a:r>
              <a:rPr lang="en-US" dirty="0"/>
              <a:t> </a:t>
            </a:r>
            <a:r>
              <a:rPr lang="en-US" dirty="0" err="1"/>
              <a:t>khỏi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soạn</a:t>
            </a:r>
            <a:r>
              <a:rPr lang="en-US" dirty="0"/>
              <a:t> </a:t>
            </a:r>
            <a:r>
              <a:rPr lang="en-US" dirty="0" err="1"/>
              <a:t>thảo</a:t>
            </a:r>
            <a:r>
              <a:rPr lang="en-US" dirty="0"/>
              <a:t> nano.</a:t>
            </a:r>
          </a:p>
          <a:p>
            <a:pPr marL="0" indent="0">
              <a:buNone/>
            </a:pPr>
            <a:r>
              <a:rPr lang="en-US" dirty="0"/>
              <a:t>Ctrl + O: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lưu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đặt</a:t>
            </a:r>
            <a:r>
              <a:rPr lang="en-US" dirty="0"/>
              <a:t> </a:t>
            </a:r>
            <a:r>
              <a:rPr lang="en-US" dirty="0" err="1"/>
              <a:t>lại</a:t>
            </a:r>
            <a:r>
              <a:rPr lang="en-US" dirty="0"/>
              <a:t> </a:t>
            </a:r>
            <a:r>
              <a:rPr lang="en-US" dirty="0" err="1"/>
              <a:t>tên</a:t>
            </a:r>
            <a:r>
              <a:rPr lang="en-US" dirty="0"/>
              <a:t> file.</a:t>
            </a:r>
          </a:p>
          <a:p>
            <a:pPr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34114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1102B8-F2C8-AD56-EE19-6B6B35ACA6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+mn-lt"/>
              </a:rPr>
              <a:t>1. </a:t>
            </a:r>
            <a:r>
              <a:rPr lang="en-US" sz="3200" dirty="0" err="1">
                <a:latin typeface="+mn-lt"/>
              </a:rPr>
              <a:t>Hệ</a:t>
            </a:r>
            <a:r>
              <a:rPr lang="en-US" sz="3200" dirty="0">
                <a:latin typeface="+mn-lt"/>
              </a:rPr>
              <a:t> </a:t>
            </a:r>
            <a:r>
              <a:rPr lang="en-US" sz="3200" dirty="0" err="1">
                <a:latin typeface="+mn-lt"/>
              </a:rPr>
              <a:t>điều</a:t>
            </a:r>
            <a:r>
              <a:rPr lang="en-US" sz="3200" dirty="0">
                <a:latin typeface="+mn-lt"/>
              </a:rPr>
              <a:t> </a:t>
            </a:r>
            <a:r>
              <a:rPr lang="en-US" sz="3200" dirty="0" err="1">
                <a:latin typeface="+mn-lt"/>
              </a:rPr>
              <a:t>hành</a:t>
            </a:r>
            <a:r>
              <a:rPr lang="en-US" sz="3200" dirty="0">
                <a:latin typeface="+mn-lt"/>
              </a:rPr>
              <a:t> </a:t>
            </a:r>
            <a:r>
              <a:rPr lang="en-US" sz="3200" dirty="0" err="1">
                <a:latin typeface="+mn-lt"/>
              </a:rPr>
              <a:t>là</a:t>
            </a:r>
            <a:r>
              <a:rPr lang="en-US" sz="3200" dirty="0">
                <a:latin typeface="+mn-lt"/>
              </a:rPr>
              <a:t> </a:t>
            </a:r>
            <a:r>
              <a:rPr lang="en-US" sz="3200" dirty="0" err="1">
                <a:latin typeface="+mn-lt"/>
              </a:rPr>
              <a:t>gì</a:t>
            </a:r>
            <a:r>
              <a:rPr lang="en-US" sz="3200" dirty="0">
                <a:latin typeface="+mn-lt"/>
              </a:rPr>
              <a:t> ?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4B0C02-C561-482A-63FB-EDC734BEC0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18121"/>
            <a:ext cx="7886700" cy="435133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sz="1800" dirty="0"/>
              <a:t> </a:t>
            </a:r>
            <a:r>
              <a:rPr lang="en-US" sz="1800" dirty="0" err="1"/>
              <a:t>Cấu</a:t>
            </a:r>
            <a:r>
              <a:rPr lang="en-US" sz="1800" dirty="0"/>
              <a:t> </a:t>
            </a:r>
            <a:r>
              <a:rPr lang="en-US" sz="1800" dirty="0" err="1"/>
              <a:t>trúc</a:t>
            </a:r>
            <a:r>
              <a:rPr lang="en-US" sz="1800" dirty="0"/>
              <a:t> vi </a:t>
            </a:r>
            <a:r>
              <a:rPr lang="en-US" sz="1800" dirty="0" err="1"/>
              <a:t>nhân</a:t>
            </a:r>
            <a:r>
              <a:rPr lang="en-US" sz="1800" dirty="0"/>
              <a:t> (microkernel)</a:t>
            </a:r>
          </a:p>
        </p:txBody>
      </p:sp>
      <p:pic>
        <p:nvPicPr>
          <p:cNvPr id="4100" name="Picture 4" descr="What is microkernel in operating system - IT Release">
            <a:extLst>
              <a:ext uri="{FF2B5EF4-FFF2-40B4-BE49-F238E27FC236}">
                <a16:creationId xmlns:a16="http://schemas.microsoft.com/office/drawing/2014/main" id="{C2EEEC58-9FC3-2F1A-42DD-EB3C7C3664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565" y="2414542"/>
            <a:ext cx="6334125" cy="346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744380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84F839-ED29-3771-C502-1EE9A40FD0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7. Linux file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43DDE8-E310-FC33-7C37-52ADE36199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vi: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vi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hai</a:t>
            </a:r>
            <a:r>
              <a:rPr lang="en-US" dirty="0"/>
              <a:t> mode </a:t>
            </a:r>
            <a:r>
              <a:rPr lang="en-US" dirty="0" err="1"/>
              <a:t>chính</a:t>
            </a:r>
            <a:r>
              <a:rPr lang="en-US" dirty="0"/>
              <a:t> </a:t>
            </a:r>
            <a:r>
              <a:rPr lang="en-US" dirty="0" err="1"/>
              <a:t>đó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command mode </a:t>
            </a:r>
            <a:r>
              <a:rPr lang="en-US" dirty="0" err="1"/>
              <a:t>và</a:t>
            </a:r>
            <a:r>
              <a:rPr lang="en-US" dirty="0"/>
              <a:t> insert mode.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command mode ta </a:t>
            </a:r>
            <a:r>
              <a:rPr lang="en-US" dirty="0" err="1"/>
              <a:t>nhấn</a:t>
            </a:r>
            <a:r>
              <a:rPr lang="en-US" dirty="0"/>
              <a:t> </a:t>
            </a:r>
            <a:r>
              <a:rPr lang="en-US" dirty="0" err="1"/>
              <a:t>nút</a:t>
            </a:r>
            <a:r>
              <a:rPr lang="en-US" dirty="0"/>
              <a:t> Esc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bàn</a:t>
            </a:r>
            <a:r>
              <a:rPr lang="en-US" dirty="0"/>
              <a:t> </a:t>
            </a:r>
            <a:r>
              <a:rPr lang="en-US" dirty="0" err="1"/>
              <a:t>phím</a:t>
            </a:r>
            <a:r>
              <a:rPr lang="en-US" dirty="0"/>
              <a:t>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insert mode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chỉnh</a:t>
            </a:r>
            <a:r>
              <a:rPr lang="en-US" dirty="0"/>
              <a:t> </a:t>
            </a:r>
            <a:r>
              <a:rPr lang="en-US" dirty="0" err="1"/>
              <a:t>sửa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thêm</a:t>
            </a:r>
            <a:r>
              <a:rPr lang="en-US" dirty="0"/>
              <a:t> </a:t>
            </a:r>
            <a:r>
              <a:rPr lang="en-US" dirty="0" err="1"/>
              <a:t>nội</a:t>
            </a:r>
            <a:r>
              <a:rPr lang="en-US" dirty="0"/>
              <a:t> dung ta </a:t>
            </a:r>
            <a:r>
              <a:rPr lang="en-US" dirty="0" err="1"/>
              <a:t>nhấn</a:t>
            </a:r>
            <a:r>
              <a:rPr lang="en-US" dirty="0"/>
              <a:t> </a:t>
            </a:r>
            <a:r>
              <a:rPr lang="en-US" dirty="0" err="1"/>
              <a:t>phím</a:t>
            </a:r>
            <a:r>
              <a:rPr lang="en-US" dirty="0"/>
              <a:t> I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bàn</a:t>
            </a:r>
            <a:r>
              <a:rPr lang="en-US" dirty="0"/>
              <a:t> </a:t>
            </a:r>
            <a:r>
              <a:rPr lang="en-US" dirty="0" err="1"/>
              <a:t>phím</a:t>
            </a:r>
            <a:r>
              <a:rPr lang="en-US" dirty="0"/>
              <a:t>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thoát</a:t>
            </a:r>
            <a:r>
              <a:rPr lang="en-US" dirty="0"/>
              <a:t> </a:t>
            </a:r>
            <a:r>
              <a:rPr lang="en-US" dirty="0" err="1"/>
              <a:t>khỏi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chỉnh</a:t>
            </a:r>
            <a:r>
              <a:rPr lang="en-US" dirty="0"/>
              <a:t> </a:t>
            </a:r>
            <a:r>
              <a:rPr lang="en-US" dirty="0" err="1"/>
              <a:t>sửa</a:t>
            </a:r>
            <a:r>
              <a:rPr lang="en-US" dirty="0"/>
              <a:t> vi ta quay </a:t>
            </a:r>
            <a:r>
              <a:rPr lang="en-US" dirty="0" err="1"/>
              <a:t>về</a:t>
            </a:r>
            <a:r>
              <a:rPr lang="en-US" dirty="0"/>
              <a:t> command mode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nhấn</a:t>
            </a:r>
            <a:r>
              <a:rPr lang="en-US" dirty="0"/>
              <a:t> “:” + “q”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thoát</a:t>
            </a:r>
            <a:r>
              <a:rPr lang="en-US" dirty="0"/>
              <a:t>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lưu</a:t>
            </a:r>
            <a:r>
              <a:rPr lang="en-US" dirty="0"/>
              <a:t> </a:t>
            </a:r>
            <a:r>
              <a:rPr lang="en-US" dirty="0" err="1"/>
              <a:t>nội</a:t>
            </a:r>
            <a:r>
              <a:rPr lang="en-US" dirty="0"/>
              <a:t> dung </a:t>
            </a:r>
            <a:r>
              <a:rPr lang="en-US" dirty="0" err="1"/>
              <a:t>vừa</a:t>
            </a:r>
            <a:r>
              <a:rPr lang="en-US" dirty="0"/>
              <a:t> </a:t>
            </a:r>
            <a:r>
              <a:rPr lang="en-US" dirty="0" err="1"/>
              <a:t>thêm</a:t>
            </a:r>
            <a:r>
              <a:rPr lang="en-US" dirty="0"/>
              <a:t> </a:t>
            </a:r>
            <a:r>
              <a:rPr lang="en-US" dirty="0" err="1"/>
              <a:t>hoặc</a:t>
            </a:r>
            <a:r>
              <a:rPr lang="en-US" dirty="0"/>
              <a:t> </a:t>
            </a:r>
            <a:r>
              <a:rPr lang="en-US" dirty="0" err="1"/>
              <a:t>vừa</a:t>
            </a:r>
            <a:r>
              <a:rPr lang="en-US" dirty="0"/>
              <a:t> </a:t>
            </a:r>
            <a:r>
              <a:rPr lang="en-US" dirty="0" err="1"/>
              <a:t>chỉnh</a:t>
            </a:r>
            <a:r>
              <a:rPr lang="en-US" dirty="0"/>
              <a:t> </a:t>
            </a:r>
            <a:r>
              <a:rPr lang="en-US" dirty="0" err="1"/>
              <a:t>sửa</a:t>
            </a:r>
            <a:r>
              <a:rPr lang="en-US" dirty="0"/>
              <a:t> ta </a:t>
            </a:r>
            <a:r>
              <a:rPr lang="en-US" dirty="0" err="1"/>
              <a:t>về</a:t>
            </a:r>
            <a:r>
              <a:rPr lang="en-US" dirty="0"/>
              <a:t> command mode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nhấn</a:t>
            </a:r>
            <a:r>
              <a:rPr lang="en-US" dirty="0"/>
              <a:t> “:” + “w”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lưu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dirty="0"/>
              <a:t>Link </a:t>
            </a:r>
            <a:r>
              <a:rPr lang="en-US" dirty="0" err="1"/>
              <a:t>tham</a:t>
            </a:r>
            <a:r>
              <a:rPr lang="en-US" dirty="0"/>
              <a:t> </a:t>
            </a:r>
            <a:r>
              <a:rPr lang="en-US" dirty="0" err="1"/>
              <a:t>khảo</a:t>
            </a:r>
            <a:r>
              <a:rPr lang="en-US" dirty="0"/>
              <a:t> </a:t>
            </a:r>
            <a:r>
              <a:rPr lang="en-US" dirty="0" err="1"/>
              <a:t>thêm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https://devhints.io/vim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080106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00E42-43C7-973D-53AD-EB4138981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8.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181705-0EBC-D21F-7A50-D147AA9772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12425"/>
            <a:ext cx="7886700" cy="4351338"/>
          </a:xfrm>
        </p:spPr>
        <p:txBody>
          <a:bodyPr/>
          <a:lstStyle/>
          <a:p>
            <a:r>
              <a:rPr lang="en-US" dirty="0"/>
              <a:t>What is difference between process and program ?</a:t>
            </a:r>
          </a:p>
        </p:txBody>
      </p:sp>
      <p:graphicFrame>
        <p:nvGraphicFramePr>
          <p:cNvPr id="8" name="Table 5">
            <a:extLst>
              <a:ext uri="{FF2B5EF4-FFF2-40B4-BE49-F238E27FC236}">
                <a16:creationId xmlns:a16="http://schemas.microsoft.com/office/drawing/2014/main" id="{2AF3127B-0D5E-FBDA-088E-BDB17FDBA0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3794232"/>
              </p:ext>
            </p:extLst>
          </p:nvPr>
        </p:nvGraphicFramePr>
        <p:xfrm>
          <a:off x="1082842" y="1894032"/>
          <a:ext cx="6220326" cy="4754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99134">
                  <a:extLst>
                    <a:ext uri="{9D8B030D-6E8A-4147-A177-3AD203B41FA5}">
                      <a16:colId xmlns:a16="http://schemas.microsoft.com/office/drawing/2014/main" val="2219881773"/>
                    </a:ext>
                  </a:extLst>
                </a:gridCol>
                <a:gridCol w="3121192">
                  <a:extLst>
                    <a:ext uri="{9D8B030D-6E8A-4147-A177-3AD203B41FA5}">
                      <a16:colId xmlns:a16="http://schemas.microsoft.com/office/drawing/2014/main" val="1008670317"/>
                    </a:ext>
                  </a:extLst>
                </a:gridCol>
              </a:tblGrid>
              <a:tr h="334718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Process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Program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3874733"/>
                  </a:ext>
                </a:extLst>
              </a:tr>
              <a:tr h="1338873">
                <a:tc>
                  <a:txBody>
                    <a:bodyPr/>
                    <a:lstStyle/>
                    <a:p>
                      <a:r>
                        <a:rPr lang="en-US" sz="1800" dirty="0"/>
                        <a:t>An instance of an executing program.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A file containing a range of information that describes how to construct a process at run time and perform a specific task.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7602974"/>
                  </a:ext>
                </a:extLst>
              </a:tr>
              <a:tr h="1087835">
                <a:tc>
                  <a:txBody>
                    <a:bodyPr/>
                    <a:lstStyle/>
                    <a:p>
                      <a:r>
                        <a:rPr lang="en-US" sz="1800" dirty="0"/>
                        <a:t>A same program can be executed into multiple process (normally by multiple user).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A passive executable code on disk.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1858815"/>
                  </a:ext>
                </a:extLst>
              </a:tr>
              <a:tr h="1589912">
                <a:tc>
                  <a:txBody>
                    <a:bodyPr/>
                    <a:lstStyle/>
                    <a:p>
                      <a:r>
                        <a:rPr lang="en-US" sz="1800" dirty="0"/>
                        <a:t>A process needs high resources as compared to a program, it requires CPU, disk, Input/Output, memory, address.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A program does not have resource requirements. A program only needs memory space to store all the instruction.</a:t>
                      </a:r>
                    </a:p>
                    <a:p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7976342"/>
                  </a:ext>
                </a:extLst>
              </a:tr>
            </a:tbl>
          </a:graphicData>
        </a:graphic>
      </p:graphicFrame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4892E8DE-163D-2F12-0983-866E865432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2E2857D-2FF2-42ED-8546-B099814BD6AF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viar Dreams" panose="020B04020202040205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71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viar Dreams" panose="020B04020202040205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8975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2E831B-1417-A2AF-5170-92357CD41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8.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7C3CD4-A69A-6184-6341-FFC5D3C80E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443789"/>
            <a:ext cx="7886700" cy="4660604"/>
          </a:xfrm>
        </p:spPr>
        <p:txBody>
          <a:bodyPr/>
          <a:lstStyle/>
          <a:p>
            <a:pPr marL="0" indent="0">
              <a:buNone/>
            </a:pPr>
            <a:r>
              <a:rPr lang="en-US" dirty="0" err="1"/>
              <a:t>Mỗi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process </a:t>
            </a:r>
            <a:r>
              <a:rPr lang="en-US" dirty="0" err="1"/>
              <a:t>đều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mã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danh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gọi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process ID (PID) </a:t>
            </a:r>
            <a:r>
              <a:rPr lang="en-US" dirty="0" err="1"/>
              <a:t>đây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nguyên</a:t>
            </a:r>
            <a:r>
              <a:rPr lang="en-US" dirty="0"/>
              <a:t> </a:t>
            </a:r>
            <a:r>
              <a:rPr lang="en-US" dirty="0" err="1"/>
              <a:t>dương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duy</a:t>
            </a:r>
            <a:r>
              <a:rPr lang="en-US" dirty="0"/>
              <a:t> </a:t>
            </a:r>
            <a:r>
              <a:rPr lang="en-US" dirty="0" err="1"/>
              <a:t>nhất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mỗi</a:t>
            </a:r>
            <a:r>
              <a:rPr lang="en-US" dirty="0"/>
              <a:t> process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command </a:t>
            </a:r>
            <a:r>
              <a:rPr lang="en-US" dirty="0" err="1"/>
              <a:t>với</a:t>
            </a:r>
            <a:r>
              <a:rPr lang="en-US" dirty="0"/>
              <a:t> process: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xem</a:t>
            </a:r>
            <a:r>
              <a:rPr lang="en-US" dirty="0"/>
              <a:t> </a:t>
            </a:r>
            <a:r>
              <a:rPr lang="en-US" dirty="0" err="1"/>
              <a:t>những</a:t>
            </a:r>
            <a:r>
              <a:rPr lang="en-US" dirty="0"/>
              <a:t> </a:t>
            </a:r>
            <a:r>
              <a:rPr lang="en-US" dirty="0" err="1"/>
              <a:t>quan</a:t>
            </a:r>
            <a:r>
              <a:rPr lang="en-US" dirty="0"/>
              <a:t> </a:t>
            </a:r>
            <a:r>
              <a:rPr lang="en-US" dirty="0" err="1"/>
              <a:t>sát</a:t>
            </a:r>
            <a:r>
              <a:rPr lang="en-US" dirty="0"/>
              <a:t> </a:t>
            </a:r>
            <a:r>
              <a:rPr lang="en-US" dirty="0" err="1"/>
              <a:t>những</a:t>
            </a:r>
            <a:r>
              <a:rPr lang="en-US" dirty="0"/>
              <a:t> process </a:t>
            </a:r>
            <a:r>
              <a:rPr lang="en-US" dirty="0" err="1"/>
              <a:t>đang</a:t>
            </a:r>
            <a:r>
              <a:rPr lang="en-US" dirty="0"/>
              <a:t> </a:t>
            </a:r>
            <a:r>
              <a:rPr lang="en-US" dirty="0" err="1"/>
              <a:t>chạy</a:t>
            </a:r>
            <a:r>
              <a:rPr lang="en-US" dirty="0"/>
              <a:t>: </a:t>
            </a:r>
            <a:r>
              <a:rPr lang="en-US" dirty="0" err="1"/>
              <a:t>dùng</a:t>
            </a:r>
            <a:r>
              <a:rPr lang="en-US" dirty="0"/>
              <a:t> </a:t>
            </a:r>
            <a:r>
              <a:rPr lang="en-US" dirty="0" err="1"/>
              <a:t>lệnh</a:t>
            </a:r>
            <a:r>
              <a:rPr lang="en-US" dirty="0"/>
              <a:t>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ps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lệnh</a:t>
            </a:r>
            <a:r>
              <a:rPr lang="en-US" dirty="0"/>
              <a:t>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htop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FF0000"/>
              </a:solidFill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thúc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Process </a:t>
            </a:r>
            <a:r>
              <a:rPr lang="en-US" dirty="0">
                <a:solidFill>
                  <a:srgbClr val="FF0000"/>
                </a:solidFill>
              </a:rPr>
              <a:t>: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dùng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lệnh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kill -9 &lt;PID&gt;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71FE58-F76C-9E2B-74C2-D9E718B8EF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2E2857D-2FF2-42ED-8546-B099814BD6AF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viar Dreams" panose="020B04020202040205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72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viar Dreams" panose="020B04020202040205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2558558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4F929-53EF-DF4E-7A3F-8CA86C8689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8.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D51B4F-49B2-BCC3-D997-10CE498AAC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710097"/>
            <a:ext cx="7886700" cy="4351338"/>
          </a:xfrm>
        </p:spPr>
        <p:txBody>
          <a:bodyPr>
            <a:noAutofit/>
          </a:bodyPr>
          <a:lstStyle/>
          <a:p>
            <a:r>
              <a:rPr lang="en-US" sz="1800" dirty="0" err="1"/>
              <a:t>Thực</a:t>
            </a:r>
            <a:r>
              <a:rPr lang="en-US" sz="1800" dirty="0"/>
              <a:t> </a:t>
            </a:r>
            <a:r>
              <a:rPr lang="en-US" sz="1800" dirty="0" err="1"/>
              <a:t>hành</a:t>
            </a:r>
            <a:r>
              <a:rPr lang="en-US" sz="1800" dirty="0"/>
              <a:t> </a:t>
            </a:r>
            <a:r>
              <a:rPr lang="en-US" sz="1800" dirty="0" err="1"/>
              <a:t>nhỏ</a:t>
            </a:r>
            <a:r>
              <a:rPr lang="en-US" sz="1800" dirty="0"/>
              <a:t> </a:t>
            </a:r>
            <a:r>
              <a:rPr lang="en-US" sz="1800" dirty="0" err="1"/>
              <a:t>về</a:t>
            </a:r>
            <a:r>
              <a:rPr lang="en-US" sz="1800" dirty="0"/>
              <a:t> process:	</a:t>
            </a:r>
          </a:p>
          <a:p>
            <a:pPr marL="0" indent="0">
              <a:buNone/>
            </a:pPr>
            <a:r>
              <a:rPr lang="en-US" sz="1800" dirty="0"/>
              <a:t>	- </a:t>
            </a:r>
            <a:r>
              <a:rPr lang="en-US" sz="1800" dirty="0" err="1"/>
              <a:t>Tạo</a:t>
            </a:r>
            <a:r>
              <a:rPr lang="en-US" sz="1800" dirty="0"/>
              <a:t> </a:t>
            </a:r>
            <a:r>
              <a:rPr lang="en-US" sz="1800" dirty="0" err="1"/>
              <a:t>một</a:t>
            </a:r>
            <a:r>
              <a:rPr lang="en-US" sz="1800" dirty="0"/>
              <a:t> file </a:t>
            </a:r>
            <a:r>
              <a:rPr lang="en-US" sz="1800" dirty="0" err="1"/>
              <a:t>hello.c</a:t>
            </a:r>
            <a:r>
              <a:rPr lang="en-US" sz="1800" dirty="0"/>
              <a:t> </a:t>
            </a:r>
            <a:r>
              <a:rPr lang="en-US" sz="1800" dirty="0" err="1"/>
              <a:t>bằng</a:t>
            </a:r>
            <a:r>
              <a:rPr lang="en-US" sz="1800" dirty="0"/>
              <a:t> nano </a:t>
            </a:r>
            <a:r>
              <a:rPr lang="en-US" sz="1800" dirty="0" err="1"/>
              <a:t>hoặc</a:t>
            </a:r>
            <a:r>
              <a:rPr lang="en-US" sz="1800" dirty="0"/>
              <a:t> vi.</a:t>
            </a:r>
          </a:p>
          <a:p>
            <a:pPr marL="0" indent="0">
              <a:buNone/>
            </a:pPr>
            <a:r>
              <a:rPr lang="en-US" sz="1800" dirty="0"/>
              <a:t>	- </a:t>
            </a:r>
            <a:r>
              <a:rPr lang="en-US" sz="1800" dirty="0" err="1"/>
              <a:t>Gõ</a:t>
            </a:r>
            <a:r>
              <a:rPr lang="en-US" sz="1800" dirty="0"/>
              <a:t> </a:t>
            </a:r>
            <a:r>
              <a:rPr lang="en-US" sz="1800" dirty="0" err="1"/>
              <a:t>các</a:t>
            </a:r>
            <a:r>
              <a:rPr lang="en-US" sz="1800" dirty="0"/>
              <a:t> </a:t>
            </a:r>
            <a:r>
              <a:rPr lang="en-US" sz="1800" dirty="0" err="1"/>
              <a:t>dòng</a:t>
            </a:r>
            <a:r>
              <a:rPr lang="en-US" sz="1800" dirty="0"/>
              <a:t> </a:t>
            </a:r>
            <a:r>
              <a:rPr lang="en-US" sz="1800" dirty="0" err="1"/>
              <a:t>lệnh</a:t>
            </a:r>
            <a:r>
              <a:rPr lang="en-US" sz="1800" dirty="0"/>
              <a:t> </a:t>
            </a:r>
            <a:r>
              <a:rPr lang="en-US" sz="1800" dirty="0" err="1"/>
              <a:t>sau</a:t>
            </a:r>
            <a:r>
              <a:rPr lang="en-US" sz="1800" dirty="0"/>
              <a:t>:</a:t>
            </a:r>
          </a:p>
          <a:p>
            <a:pPr marL="0" indent="0">
              <a:buNone/>
            </a:pPr>
            <a:r>
              <a:rPr lang="en-US" sz="1800" dirty="0"/>
              <a:t>	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	</a:t>
            </a:r>
          </a:p>
          <a:p>
            <a:pPr marL="0" indent="0">
              <a:buNone/>
            </a:pPr>
            <a:r>
              <a:rPr lang="en-US" sz="1800" dirty="0"/>
              <a:t>	- Sau </a:t>
            </a:r>
            <a:r>
              <a:rPr lang="en-US" sz="1800" dirty="0" err="1"/>
              <a:t>đó</a:t>
            </a:r>
            <a:r>
              <a:rPr lang="en-US" sz="1800" dirty="0"/>
              <a:t> </a:t>
            </a:r>
            <a:r>
              <a:rPr lang="en-US" sz="1800" dirty="0" err="1"/>
              <a:t>biên</a:t>
            </a:r>
            <a:r>
              <a:rPr lang="en-US" sz="1800" dirty="0"/>
              <a:t> </a:t>
            </a:r>
            <a:r>
              <a:rPr lang="en-US" sz="1800" dirty="0" err="1"/>
              <a:t>dịch</a:t>
            </a:r>
            <a:r>
              <a:rPr lang="en-US" sz="1800" dirty="0"/>
              <a:t> file </a:t>
            </a:r>
            <a:r>
              <a:rPr lang="en-US" sz="1800" dirty="0" err="1"/>
              <a:t>này</a:t>
            </a:r>
            <a:r>
              <a:rPr lang="en-US" sz="1800" dirty="0"/>
              <a:t> </a:t>
            </a:r>
            <a:r>
              <a:rPr lang="en-US" sz="1800" dirty="0" err="1"/>
              <a:t>ra</a:t>
            </a:r>
            <a:r>
              <a:rPr lang="en-US" sz="1800" dirty="0"/>
              <a:t> file </a:t>
            </a:r>
            <a:r>
              <a:rPr lang="en-US" sz="1800" dirty="0" err="1"/>
              <a:t>thực</a:t>
            </a:r>
            <a:r>
              <a:rPr lang="en-US" sz="1800" dirty="0"/>
              <a:t> </a:t>
            </a:r>
            <a:r>
              <a:rPr lang="en-US" sz="1800" dirty="0" err="1"/>
              <a:t>thi</a:t>
            </a:r>
            <a:r>
              <a:rPr lang="en-US" sz="1800" dirty="0"/>
              <a:t>.</a:t>
            </a:r>
          </a:p>
          <a:p>
            <a:pPr marL="0" indent="0">
              <a:buNone/>
            </a:pPr>
            <a:r>
              <a:rPr lang="en-US" sz="1800" dirty="0"/>
              <a:t>	- </a:t>
            </a:r>
            <a:r>
              <a:rPr lang="en-US" sz="1800" dirty="0" err="1"/>
              <a:t>Mở</a:t>
            </a:r>
            <a:r>
              <a:rPr lang="en-US" sz="1800" dirty="0"/>
              <a:t> </a:t>
            </a:r>
            <a:r>
              <a:rPr lang="en-US" sz="1800" dirty="0" err="1"/>
              <a:t>thêm</a:t>
            </a:r>
            <a:r>
              <a:rPr lang="en-US" sz="1800" dirty="0"/>
              <a:t> </a:t>
            </a:r>
            <a:r>
              <a:rPr lang="en-US" sz="1800" dirty="0" err="1"/>
              <a:t>một</a:t>
            </a:r>
            <a:r>
              <a:rPr lang="en-US" sz="1800" dirty="0"/>
              <a:t> terminal </a:t>
            </a:r>
            <a:r>
              <a:rPr lang="en-US" sz="1800" dirty="0" err="1"/>
              <a:t>và</a:t>
            </a:r>
            <a:r>
              <a:rPr lang="en-US" sz="1800" dirty="0"/>
              <a:t> </a:t>
            </a:r>
            <a:r>
              <a:rPr lang="en-US" sz="1800" dirty="0" err="1"/>
              <a:t>chạy</a:t>
            </a:r>
            <a:r>
              <a:rPr lang="en-US" sz="1800" dirty="0"/>
              <a:t> </a:t>
            </a:r>
            <a:r>
              <a:rPr lang="en-US" sz="1800" dirty="0" err="1"/>
              <a:t>lệnh</a:t>
            </a:r>
            <a:r>
              <a:rPr lang="en-US" sz="1800" dirty="0"/>
              <a:t> </a:t>
            </a:r>
            <a:r>
              <a:rPr lang="en-US" sz="1800" dirty="0" err="1"/>
              <a:t>htop</a:t>
            </a:r>
            <a:r>
              <a:rPr lang="en-US" sz="1800" dirty="0"/>
              <a:t>, </a:t>
            </a:r>
            <a:r>
              <a:rPr lang="en-US" sz="1800" dirty="0" err="1"/>
              <a:t>còn</a:t>
            </a:r>
            <a:r>
              <a:rPr lang="en-US" sz="1800" dirty="0"/>
              <a:t> terminal kia</a:t>
            </a:r>
          </a:p>
          <a:p>
            <a:pPr marL="0" indent="0">
              <a:buNone/>
            </a:pPr>
            <a:r>
              <a:rPr lang="en-US" sz="1800" dirty="0" err="1"/>
              <a:t>Thực</a:t>
            </a:r>
            <a:r>
              <a:rPr lang="en-US" sz="1800" dirty="0"/>
              <a:t> </a:t>
            </a:r>
            <a:r>
              <a:rPr lang="en-US" sz="1800" dirty="0" err="1"/>
              <a:t>thi</a:t>
            </a:r>
            <a:r>
              <a:rPr lang="en-US" sz="1800" dirty="0"/>
              <a:t> file </a:t>
            </a:r>
            <a:r>
              <a:rPr lang="en-US" sz="1800" dirty="0" err="1"/>
              <a:t>hello.c</a:t>
            </a:r>
            <a:r>
              <a:rPr lang="en-US" sz="1800" dirty="0"/>
              <a:t> </a:t>
            </a:r>
            <a:r>
              <a:rPr lang="en-US" sz="1800" dirty="0" err="1"/>
              <a:t>và</a:t>
            </a:r>
            <a:r>
              <a:rPr lang="en-US" sz="1800" dirty="0"/>
              <a:t> </a:t>
            </a:r>
            <a:r>
              <a:rPr lang="en-US" sz="1800" dirty="0" err="1"/>
              <a:t>quan</a:t>
            </a:r>
            <a:r>
              <a:rPr lang="en-US" sz="1800" dirty="0"/>
              <a:t> </a:t>
            </a:r>
            <a:r>
              <a:rPr lang="en-US" sz="1800" dirty="0" err="1"/>
              <a:t>sát</a:t>
            </a:r>
            <a:r>
              <a:rPr lang="en-US" sz="1800" dirty="0"/>
              <a:t> terminal </a:t>
            </a:r>
            <a:r>
              <a:rPr lang="en-US" sz="1800" dirty="0" err="1"/>
              <a:t>đang</a:t>
            </a:r>
            <a:r>
              <a:rPr lang="en-US" sz="1800" dirty="0"/>
              <a:t> </a:t>
            </a:r>
            <a:r>
              <a:rPr lang="en-US" sz="1800" dirty="0" err="1"/>
              <a:t>chạy</a:t>
            </a:r>
            <a:r>
              <a:rPr lang="en-US" sz="1800" dirty="0"/>
              <a:t> </a:t>
            </a:r>
            <a:r>
              <a:rPr lang="en-US" sz="1800" dirty="0" err="1"/>
              <a:t>lệnh</a:t>
            </a:r>
            <a:r>
              <a:rPr lang="en-US" sz="1800" dirty="0"/>
              <a:t> </a:t>
            </a:r>
            <a:r>
              <a:rPr lang="en-US" sz="1800" dirty="0" err="1"/>
              <a:t>htop</a:t>
            </a:r>
            <a:r>
              <a:rPr lang="en-US" sz="1800" dirty="0"/>
              <a:t> </a:t>
            </a:r>
            <a:r>
              <a:rPr lang="en-US" sz="1800" dirty="0" err="1"/>
              <a:t>bên</a:t>
            </a:r>
            <a:r>
              <a:rPr lang="en-US" sz="1800" dirty="0"/>
              <a:t> kia.</a:t>
            </a:r>
          </a:p>
          <a:p>
            <a:pPr marL="0" indent="0">
              <a:buNone/>
            </a:pPr>
            <a:r>
              <a:rPr lang="en-US" sz="1800" dirty="0"/>
              <a:t>	- </a:t>
            </a:r>
            <a:r>
              <a:rPr lang="en-US" sz="1800" dirty="0" err="1"/>
              <a:t>Dùng</a:t>
            </a:r>
            <a:r>
              <a:rPr lang="en-US" sz="1800" dirty="0"/>
              <a:t> </a:t>
            </a:r>
            <a:r>
              <a:rPr lang="en-US" sz="1800" dirty="0" err="1"/>
              <a:t>lệnh</a:t>
            </a:r>
            <a:r>
              <a:rPr lang="en-US" sz="1800" dirty="0"/>
              <a:t> kill ở slide </a:t>
            </a:r>
            <a:r>
              <a:rPr lang="en-US" sz="1800" dirty="0" err="1"/>
              <a:t>trước</a:t>
            </a:r>
            <a:r>
              <a:rPr lang="en-US" sz="1800" dirty="0"/>
              <a:t> </a:t>
            </a:r>
            <a:r>
              <a:rPr lang="en-US" sz="1800" dirty="0" err="1"/>
              <a:t>để</a:t>
            </a:r>
            <a:r>
              <a:rPr lang="en-US" sz="1800" dirty="0"/>
              <a:t> </a:t>
            </a:r>
            <a:r>
              <a:rPr lang="en-US" sz="1800" dirty="0" err="1"/>
              <a:t>kết</a:t>
            </a:r>
            <a:r>
              <a:rPr lang="en-US" sz="1800" dirty="0"/>
              <a:t> </a:t>
            </a:r>
            <a:r>
              <a:rPr lang="en-US" sz="1800" dirty="0" err="1"/>
              <a:t>thúc</a:t>
            </a:r>
            <a:r>
              <a:rPr lang="en-US" sz="1800" dirty="0"/>
              <a:t> </a:t>
            </a:r>
            <a:r>
              <a:rPr lang="en-US" sz="1800" dirty="0" err="1"/>
              <a:t>tiến</a:t>
            </a:r>
            <a:r>
              <a:rPr lang="en-US" sz="1800" dirty="0"/>
              <a:t> </a:t>
            </a:r>
            <a:r>
              <a:rPr lang="en-US" sz="1800" dirty="0" err="1"/>
              <a:t>trình</a:t>
            </a:r>
            <a:r>
              <a:rPr lang="en-US" sz="1800" dirty="0"/>
              <a:t> </a:t>
            </a:r>
            <a:r>
              <a:rPr lang="en-US" sz="1800" dirty="0" err="1"/>
              <a:t>này</a:t>
            </a:r>
            <a:r>
              <a:rPr lang="en-US" sz="1800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BCF71F-98E7-73F3-02E0-087B053EAE72}"/>
              </a:ext>
            </a:extLst>
          </p:cNvPr>
          <p:cNvSpPr txBox="1"/>
          <p:nvPr/>
        </p:nvSpPr>
        <p:spPr>
          <a:xfrm>
            <a:off x="923278" y="2731604"/>
            <a:ext cx="351144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NF-Caviar Dreams"/>
                <a:ea typeface="+mn-ea"/>
                <a:cs typeface="+mn-cs"/>
              </a:rPr>
              <a:t>#include &lt;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NF-Caviar Dreams"/>
                <a:ea typeface="+mn-ea"/>
                <a:cs typeface="+mn-cs"/>
              </a:rPr>
              <a:t>stdio.h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NF-Caviar Dreams"/>
                <a:ea typeface="+mn-ea"/>
                <a:cs typeface="+mn-cs"/>
              </a:rPr>
              <a:t>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NF-Caviar Dreams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NF-Caviar Dreams"/>
                <a:ea typeface="+mn-ea"/>
                <a:cs typeface="+mn-cs"/>
              </a:rPr>
              <a:t>int main ()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NF-Caviar Dreams"/>
                <a:ea typeface="+mn-ea"/>
                <a:cs typeface="+mn-cs"/>
              </a:rPr>
              <a:t>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NF-Caviar Dreams"/>
                <a:ea typeface="+mn-ea"/>
                <a:cs typeface="+mn-cs"/>
              </a:rPr>
              <a:t>	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NF-Caviar Dreams"/>
                <a:ea typeface="+mn-ea"/>
                <a:cs typeface="+mn-cs"/>
              </a:rPr>
              <a:t>pritnf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NF-Caviar Dreams"/>
                <a:ea typeface="+mn-ea"/>
                <a:cs typeface="+mn-cs"/>
              </a:rPr>
              <a:t> (“Hello word!!!”);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VNF-Caviar Dreams"/>
              </a:rPr>
              <a:t>	</a:t>
            </a:r>
            <a:r>
              <a:rPr lang="en-US" dirty="0" err="1">
                <a:solidFill>
                  <a:prstClr val="black"/>
                </a:solidFill>
                <a:latin typeface="VNF-Caviar Dreams"/>
              </a:rPr>
              <a:t>getchar</a:t>
            </a:r>
            <a:r>
              <a:rPr lang="en-US" dirty="0">
                <a:solidFill>
                  <a:prstClr val="black"/>
                </a:solidFill>
                <a:latin typeface="VNF-Caviar Dreams"/>
              </a:rPr>
              <a:t>();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NF-Caviar Dreams"/>
                <a:ea typeface="+mn-ea"/>
                <a:cs typeface="+mn-cs"/>
              </a:rPr>
              <a:t>	return 0;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NF-Caviar Dreams"/>
                <a:ea typeface="+mn-ea"/>
                <a:cs typeface="+mn-cs"/>
              </a:rPr>
              <a:t>}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395D9D6-1216-5D5E-CFB2-FEC28A8876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2E2857D-2FF2-42ED-8546-B099814BD6AF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viar Dreams" panose="020B04020202040205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73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viar Dreams" panose="020B04020202040205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8556193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2C6FA-6081-E111-2F1C-A63A1449D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9. User – group and permission</a:t>
            </a:r>
            <a:r>
              <a:rPr lang="en-US" dirty="0"/>
              <a:t>.</a:t>
            </a:r>
          </a:p>
        </p:txBody>
      </p:sp>
      <p:pic>
        <p:nvPicPr>
          <p:cNvPr id="1026" name="Picture 2" descr="Introduction to User">
            <a:extLst>
              <a:ext uri="{FF2B5EF4-FFF2-40B4-BE49-F238E27FC236}">
                <a16:creationId xmlns:a16="http://schemas.microsoft.com/office/drawing/2014/main" id="{8B9C84CC-7A49-7922-6CB2-D2348D58DF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9693" y="3118282"/>
            <a:ext cx="3943350" cy="2511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6007006-50C2-A30B-8394-C39923DED8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018" y="1753055"/>
            <a:ext cx="7886700" cy="4351338"/>
          </a:xfrm>
        </p:spPr>
        <p:txBody>
          <a:bodyPr/>
          <a:lstStyle/>
          <a:p>
            <a:pPr algn="just"/>
            <a:r>
              <a:rPr lang="en-US" sz="1800" dirty="0"/>
              <a:t>User </a:t>
            </a:r>
            <a:r>
              <a:rPr lang="en-US" sz="1800" dirty="0" err="1"/>
              <a:t>là</a:t>
            </a:r>
            <a:r>
              <a:rPr lang="en-US" sz="1800" dirty="0"/>
              <a:t> </a:t>
            </a:r>
            <a:r>
              <a:rPr lang="en-US" sz="1800" dirty="0" err="1"/>
              <a:t>gì</a:t>
            </a:r>
            <a:r>
              <a:rPr lang="en-US" sz="1800" dirty="0"/>
              <a:t> ?</a:t>
            </a:r>
          </a:p>
          <a:p>
            <a:pPr marL="0" indent="0" algn="just">
              <a:buNone/>
            </a:pPr>
            <a:r>
              <a:rPr lang="en-US" sz="1800" dirty="0"/>
              <a:t> User </a:t>
            </a:r>
            <a:r>
              <a:rPr lang="en-US" sz="1800" dirty="0" err="1"/>
              <a:t>là</a:t>
            </a:r>
            <a:r>
              <a:rPr lang="en-US" sz="1800" dirty="0"/>
              <a:t> </a:t>
            </a:r>
            <a:r>
              <a:rPr lang="en-US" sz="1800" dirty="0" err="1"/>
              <a:t>người</a:t>
            </a:r>
            <a:r>
              <a:rPr lang="en-US" sz="1800" dirty="0"/>
              <a:t> </a:t>
            </a:r>
            <a:r>
              <a:rPr lang="en-US" sz="1800" dirty="0" err="1"/>
              <a:t>có</a:t>
            </a:r>
            <a:r>
              <a:rPr lang="en-US" sz="1800" dirty="0"/>
              <a:t> </a:t>
            </a:r>
            <a:r>
              <a:rPr lang="en-US" sz="1800" dirty="0" err="1"/>
              <a:t>thể</a:t>
            </a:r>
            <a:r>
              <a:rPr lang="en-US" sz="1800" dirty="0"/>
              <a:t> </a:t>
            </a:r>
            <a:r>
              <a:rPr lang="en-US" sz="1800" dirty="0" err="1"/>
              <a:t>truy</a:t>
            </a:r>
            <a:r>
              <a:rPr lang="en-US" sz="1800" dirty="0"/>
              <a:t> </a:t>
            </a:r>
            <a:r>
              <a:rPr lang="en-US" sz="1800" dirty="0" err="1"/>
              <a:t>cập</a:t>
            </a:r>
            <a:r>
              <a:rPr lang="en-US" sz="1800" dirty="0"/>
              <a:t> </a:t>
            </a:r>
            <a:r>
              <a:rPr lang="en-US" sz="1800" dirty="0" err="1"/>
              <a:t>vào</a:t>
            </a:r>
            <a:r>
              <a:rPr lang="en-US" sz="1800" dirty="0"/>
              <a:t> </a:t>
            </a:r>
            <a:r>
              <a:rPr lang="en-US" sz="1800" dirty="0" err="1"/>
              <a:t>một</a:t>
            </a:r>
            <a:r>
              <a:rPr lang="en-US" sz="1800" dirty="0"/>
              <a:t> </a:t>
            </a:r>
            <a:r>
              <a:rPr lang="en-US" sz="1800" dirty="0" err="1"/>
              <a:t>hệ</a:t>
            </a:r>
            <a:r>
              <a:rPr lang="en-US" sz="1800" dirty="0"/>
              <a:t> </a:t>
            </a:r>
            <a:r>
              <a:rPr lang="en-US" sz="1800" dirty="0" err="1"/>
              <a:t>thống</a:t>
            </a:r>
            <a:r>
              <a:rPr lang="en-US" sz="1800" dirty="0"/>
              <a:t> </a:t>
            </a:r>
            <a:r>
              <a:rPr lang="en-US" sz="1800" dirty="0" err="1"/>
              <a:t>và</a:t>
            </a:r>
            <a:r>
              <a:rPr lang="en-US" sz="1800" dirty="0"/>
              <a:t> </a:t>
            </a:r>
            <a:r>
              <a:rPr lang="en-US" sz="1800" dirty="0" err="1"/>
              <a:t>có</a:t>
            </a:r>
            <a:r>
              <a:rPr lang="en-US" sz="1800" dirty="0"/>
              <a:t> </a:t>
            </a:r>
            <a:r>
              <a:rPr lang="en-US" sz="1800" dirty="0" err="1"/>
              <a:t>thể</a:t>
            </a:r>
            <a:r>
              <a:rPr lang="en-US" sz="1800" dirty="0"/>
              <a:t> </a:t>
            </a:r>
            <a:r>
              <a:rPr lang="en-US" sz="1800" dirty="0" err="1"/>
              <a:t>sử</a:t>
            </a:r>
            <a:r>
              <a:rPr lang="en-US" sz="1800" dirty="0"/>
              <a:t> </a:t>
            </a:r>
            <a:r>
              <a:rPr lang="en-US" sz="1800" dirty="0" err="1"/>
              <a:t>dụng</a:t>
            </a:r>
            <a:r>
              <a:rPr lang="en-US" sz="1800" dirty="0"/>
              <a:t> </a:t>
            </a:r>
            <a:r>
              <a:rPr lang="en-US" sz="1800" dirty="0" err="1"/>
              <a:t>hệ</a:t>
            </a:r>
            <a:r>
              <a:rPr lang="en-US" sz="1800" dirty="0"/>
              <a:t> </a:t>
            </a:r>
            <a:r>
              <a:rPr lang="en-US" sz="1800" dirty="0" err="1"/>
              <a:t>thống</a:t>
            </a:r>
            <a:r>
              <a:rPr lang="en-US" sz="1800" dirty="0"/>
              <a:t> </a:t>
            </a:r>
            <a:r>
              <a:rPr lang="en-US" sz="1800" dirty="0" err="1"/>
              <a:t>đó</a:t>
            </a:r>
            <a:r>
              <a:rPr lang="en-US" sz="1800" dirty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B49E64AB-3647-85E9-C850-1647817E05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2E2857D-2FF2-42ED-8546-B099814BD6AF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viar Dreams" panose="020B04020202040205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74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viar Dreams" panose="020B04020202040205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7744704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1155D8-8B7C-AE44-882C-5DE8348BF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9. User – group and permission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F66367-1627-A35B-2013-F99EF1851D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2857D-2FF2-42ED-8546-B099814BD6AF}" type="slidenum">
              <a:rPr lang="en-US" smtClean="0"/>
              <a:t>75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9D6BEE-6068-7099-88A8-DC4509645FFE}"/>
              </a:ext>
            </a:extLst>
          </p:cNvPr>
          <p:cNvSpPr txBox="1"/>
          <p:nvPr/>
        </p:nvSpPr>
        <p:spPr>
          <a:xfrm>
            <a:off x="363101" y="1753695"/>
            <a:ext cx="87808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TM Caviar (Headings)"/>
                <a:ea typeface="+mn-ea"/>
                <a:cs typeface="+mn-cs"/>
              </a:rPr>
              <a:t>Linux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TM Caviar (Headings)"/>
                <a:ea typeface="+mn-ea"/>
                <a:cs typeface="+mn-cs"/>
              </a:rPr>
              <a:t>cho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TM Caviar (Headings)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TM Caviar (Headings)"/>
                <a:ea typeface="+mn-ea"/>
                <a:cs typeface="+mn-cs"/>
              </a:rPr>
              <a:t>phép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TM Caviar (Headings)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TM Caviar (Headings)"/>
                <a:ea typeface="+mn-ea"/>
                <a:cs typeface="+mn-cs"/>
              </a:rPr>
              <a:t>nhiều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TM Caviar (Headings)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TM Caviar (Headings)"/>
                <a:ea typeface="+mn-ea"/>
                <a:cs typeface="+mn-cs"/>
              </a:rPr>
              <a:t>người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TM Caviar (Headings)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TM Caviar (Headings)"/>
                <a:ea typeface="+mn-ea"/>
                <a:cs typeface="+mn-cs"/>
              </a:rPr>
              <a:t>có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TM Caviar (Headings)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TM Caviar (Headings)"/>
                <a:ea typeface="+mn-ea"/>
                <a:cs typeface="+mn-cs"/>
              </a:rPr>
              <a:t>thể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TM Caviar (Headings)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TM Caviar (Headings)"/>
                <a:ea typeface="+mn-ea"/>
                <a:cs typeface="+mn-cs"/>
              </a:rPr>
              <a:t>cùng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TM Caviar (Headings)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TM Caviar (Headings)"/>
                <a:ea typeface="+mn-ea"/>
                <a:cs typeface="+mn-cs"/>
              </a:rPr>
              <a:t>sử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TM Caviar (Headings)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TM Caviar (Headings)"/>
                <a:ea typeface="+mn-ea"/>
                <a:cs typeface="+mn-cs"/>
              </a:rPr>
              <a:t>dụng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TM Caviar (Headings)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TM Caviar (Headings)"/>
                <a:ea typeface="+mn-ea"/>
                <a:cs typeface="+mn-cs"/>
              </a:rPr>
              <a:t>một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TM Caviar (Headings)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TM Caviar (Headings)"/>
                <a:ea typeface="+mn-ea"/>
                <a:cs typeface="+mn-cs"/>
              </a:rPr>
              <a:t>máy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TM Caviar (Headings)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TM Caviar (Headings)"/>
                <a:ea typeface="+mn-ea"/>
                <a:cs typeface="+mn-cs"/>
              </a:rPr>
              <a:t>tính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TM Caviar (Headings)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TM Caviar (Headings)"/>
                <a:ea typeface="+mn-ea"/>
                <a:cs typeface="+mn-cs"/>
              </a:rPr>
              <a:t>và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TM Caviar (Headings)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TM Caviar (Headings)"/>
                <a:ea typeface="+mn-ea"/>
                <a:cs typeface="+mn-cs"/>
              </a:rPr>
              <a:t>có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TM Caviar (Headings)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TM Caviar (Headings)"/>
                <a:ea typeface="+mn-ea"/>
                <a:cs typeface="+mn-cs"/>
              </a:rPr>
              <a:t>thể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TM Caviar (Headings)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TM Caviar (Headings)"/>
                <a:ea typeface="+mn-ea"/>
                <a:cs typeface="+mn-cs"/>
              </a:rPr>
              <a:t>hoạt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TM Caviar (Headings)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TM Caviar (Headings)"/>
                <a:ea typeface="+mn-ea"/>
                <a:cs typeface="+mn-cs"/>
              </a:rPr>
              <a:t>động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TM Caviar (Headings)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TM Caviar (Headings)"/>
                <a:ea typeface="+mn-ea"/>
                <a:cs typeface="+mn-cs"/>
              </a:rPr>
              <a:t>đồng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TM Caviar (Headings)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TM Caviar (Headings)"/>
                <a:ea typeface="+mn-ea"/>
                <a:cs typeface="+mn-cs"/>
              </a:rPr>
              <a:t>thời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TM Caviar (Headings)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TM Caviar (Headings)"/>
                <a:ea typeface="+mn-ea"/>
                <a:cs typeface="+mn-cs"/>
              </a:rPr>
              <a:t>ngay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TM Caviar (Headings)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TM Caviar (Headings)"/>
                <a:ea typeface="+mn-ea"/>
                <a:cs typeface="+mn-cs"/>
              </a:rPr>
              <a:t>khi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TM Caviar (Headings)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TM Caviar (Headings)"/>
                <a:ea typeface="+mn-ea"/>
                <a:cs typeface="+mn-cs"/>
              </a:rPr>
              <a:t>có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TM Caviar (Headings)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TM Caviar (Headings)"/>
                <a:ea typeface="+mn-ea"/>
                <a:cs typeface="+mn-cs"/>
              </a:rPr>
              <a:t>một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TM Caviar (Headings)"/>
                <a:ea typeface="+mn-ea"/>
                <a:cs typeface="+mn-cs"/>
              </a:rPr>
              <a:t> user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TM Caviar (Headings)"/>
                <a:ea typeface="+mn-ea"/>
                <a:cs typeface="+mn-cs"/>
              </a:rPr>
              <a:t>khác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TM Caviar (Headings)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TM Caviar (Headings)"/>
                <a:ea typeface="+mn-ea"/>
                <a:cs typeface="+mn-cs"/>
              </a:rPr>
              <a:t>hoạt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TM Caviar (Headings)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TM Caviar (Headings)"/>
                <a:ea typeface="+mn-ea"/>
                <a:cs typeface="+mn-cs"/>
              </a:rPr>
              <a:t>động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TM Caviar (Headings)"/>
                <a:ea typeface="+mn-ea"/>
                <a:cs typeface="+mn-cs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AABA2C-C3B3-F92C-DCE9-2986C3B37539}"/>
              </a:ext>
            </a:extLst>
          </p:cNvPr>
          <p:cNvSpPr txBox="1"/>
          <p:nvPr/>
        </p:nvSpPr>
        <p:spPr>
          <a:xfrm>
            <a:off x="363101" y="2400026"/>
            <a:ext cx="709681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Trên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linux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: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có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2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loại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user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là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user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thông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thường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và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user root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Mỗi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user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khi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được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tạo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ra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đều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có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số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định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danh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được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gọi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là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UID.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NF-Caviar Dreams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9A26DE-49CC-6EE5-7A9C-656BD085091F}"/>
              </a:ext>
            </a:extLst>
          </p:cNvPr>
          <p:cNvSpPr txBox="1"/>
          <p:nvPr/>
        </p:nvSpPr>
        <p:spPr>
          <a:xfrm>
            <a:off x="363101" y="3429000"/>
            <a:ext cx="5445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File name user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được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đặt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trong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file: /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etc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/passwd.</a:t>
            </a:r>
          </a:p>
        </p:txBody>
      </p:sp>
    </p:spTree>
    <p:extLst>
      <p:ext uri="{BB962C8B-B14F-4D97-AF65-F5344CB8AC3E}">
        <p14:creationId xmlns:p14="http://schemas.microsoft.com/office/powerpoint/2010/main" val="120867558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65970-9877-2DFB-4D18-5497F69DE3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9. User – group and permission.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D67663-8BF9-7467-B0D1-85239ABC71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Các</a:t>
            </a:r>
            <a:r>
              <a:rPr lang="en-US" dirty="0"/>
              <a:t> command </a:t>
            </a:r>
            <a:r>
              <a:rPr lang="en-US" dirty="0" err="1"/>
              <a:t>phổ</a:t>
            </a:r>
            <a:r>
              <a:rPr lang="en-US" dirty="0"/>
              <a:t> </a:t>
            </a:r>
            <a:r>
              <a:rPr lang="en-US" dirty="0" err="1"/>
              <a:t>biến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thao</a:t>
            </a:r>
            <a:r>
              <a:rPr lang="en-US" dirty="0"/>
              <a:t> </a:t>
            </a:r>
            <a:r>
              <a:rPr lang="en-US" dirty="0" err="1"/>
              <a:t>tác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user: </a:t>
            </a:r>
          </a:p>
          <a:p>
            <a:endParaRPr lang="en-US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</a:t>
            </a:r>
            <a:r>
              <a:rPr lang="en-US" dirty="0" err="1"/>
              <a:t>Tạo</a:t>
            </a:r>
            <a:r>
              <a:rPr lang="en-US" dirty="0"/>
              <a:t>, </a:t>
            </a:r>
            <a:r>
              <a:rPr lang="en-US" dirty="0" err="1"/>
              <a:t>xóa</a:t>
            </a:r>
            <a:r>
              <a:rPr lang="en-US" dirty="0"/>
              <a:t> user </a:t>
            </a:r>
            <a:r>
              <a:rPr lang="en-US" dirty="0" err="1"/>
              <a:t>dùng</a:t>
            </a:r>
            <a:r>
              <a:rPr lang="en-US" dirty="0"/>
              <a:t> </a:t>
            </a:r>
            <a:r>
              <a:rPr lang="en-US" dirty="0" err="1"/>
              <a:t>lệnh</a:t>
            </a:r>
            <a:r>
              <a:rPr lang="en-US" dirty="0"/>
              <a:t>: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useradd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và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userdel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q"/>
            </a:pPr>
            <a:endParaRPr lang="en-US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</a:t>
            </a:r>
            <a:r>
              <a:rPr lang="en-US" dirty="0" err="1"/>
              <a:t>Đặt</a:t>
            </a:r>
            <a:r>
              <a:rPr lang="en-US" dirty="0"/>
              <a:t> </a:t>
            </a:r>
            <a:r>
              <a:rPr lang="en-US" dirty="0" err="1"/>
              <a:t>mật</a:t>
            </a:r>
            <a:r>
              <a:rPr lang="en-US" dirty="0"/>
              <a:t> </a:t>
            </a:r>
            <a:r>
              <a:rPr lang="en-US" dirty="0" err="1"/>
              <a:t>khẩu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user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lệnh</a:t>
            </a:r>
            <a:r>
              <a:rPr lang="en-US" dirty="0"/>
              <a:t>: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passwd</a:t>
            </a:r>
          </a:p>
          <a:p>
            <a:pPr>
              <a:buFont typeface="Wingdings" panose="05000000000000000000" pitchFamily="2" charset="2"/>
              <a:buChar char="q"/>
            </a:pPr>
            <a:endParaRPr lang="en-US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</a:t>
            </a:r>
            <a:r>
              <a:rPr lang="en-US" dirty="0" err="1"/>
              <a:t>Chuyển</a:t>
            </a:r>
            <a:r>
              <a:rPr lang="en-US" dirty="0"/>
              <a:t> </a:t>
            </a:r>
            <a:r>
              <a:rPr lang="en-US" dirty="0" err="1"/>
              <a:t>đổi</a:t>
            </a:r>
            <a:r>
              <a:rPr lang="en-US" dirty="0"/>
              <a:t> </a:t>
            </a:r>
            <a:r>
              <a:rPr lang="en-US" dirty="0" err="1"/>
              <a:t>giữa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user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lệnh</a:t>
            </a:r>
            <a:r>
              <a:rPr lang="en-US" dirty="0"/>
              <a:t>: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su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q"/>
            </a:pPr>
            <a:endParaRPr lang="en-US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</a:t>
            </a:r>
            <a:r>
              <a:rPr lang="en-US" dirty="0" err="1"/>
              <a:t>Xem</a:t>
            </a:r>
            <a:r>
              <a:rPr lang="en-US" dirty="0"/>
              <a:t> </a:t>
            </a:r>
            <a:r>
              <a:rPr lang="en-US" dirty="0" err="1"/>
              <a:t>tất</a:t>
            </a:r>
            <a:r>
              <a:rPr lang="en-US" dirty="0"/>
              <a:t> </a:t>
            </a:r>
            <a:r>
              <a:rPr lang="en-US" dirty="0" err="1"/>
              <a:t>cả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user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lệnh</a:t>
            </a:r>
            <a:r>
              <a:rPr lang="en-US" dirty="0"/>
              <a:t>: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id &lt;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tên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user&gt;</a:t>
            </a:r>
          </a:p>
          <a:p>
            <a:pPr>
              <a:buFont typeface="Wingdings" panose="05000000000000000000" pitchFamily="2" charset="2"/>
              <a:buChar char="q"/>
            </a:pPr>
            <a:endParaRPr lang="en-US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B1FF37-A2EA-8A0C-0218-EE055DF15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2E2857D-2FF2-42ED-8546-B099814BD6AF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viar Dreams" panose="020B04020202040205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76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viar Dreams" panose="020B04020202040205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5787070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C30D73-C0F2-3A57-694D-4C264643D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9. User – group and permission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AD5329-885E-D81D-F6D4-E37EA9D0AD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Group </a:t>
            </a:r>
            <a:r>
              <a:rPr lang="en-US" sz="1800" dirty="0" err="1"/>
              <a:t>là</a:t>
            </a:r>
            <a:r>
              <a:rPr lang="en-US" sz="1800" dirty="0"/>
              <a:t> </a:t>
            </a:r>
            <a:r>
              <a:rPr lang="en-US" sz="1800" dirty="0" err="1"/>
              <a:t>gì</a:t>
            </a:r>
            <a:r>
              <a:rPr lang="en-US" sz="1800" dirty="0"/>
              <a:t> ? </a:t>
            </a:r>
            <a:r>
              <a:rPr lang="en-US" sz="1800" dirty="0" err="1"/>
              <a:t>Là</a:t>
            </a:r>
            <a:r>
              <a:rPr lang="en-US" sz="1800" dirty="0"/>
              <a:t> </a:t>
            </a:r>
            <a:r>
              <a:rPr lang="en-US" sz="1800" dirty="0" err="1"/>
              <a:t>tập</a:t>
            </a:r>
            <a:r>
              <a:rPr lang="en-US" sz="1800" dirty="0"/>
              <a:t> </a:t>
            </a:r>
            <a:r>
              <a:rPr lang="en-US" sz="1800" dirty="0" err="1"/>
              <a:t>hợp</a:t>
            </a:r>
            <a:r>
              <a:rPr lang="en-US" sz="1800" dirty="0"/>
              <a:t> </a:t>
            </a:r>
            <a:r>
              <a:rPr lang="en-US" sz="1800" dirty="0" err="1"/>
              <a:t>nhiều</a:t>
            </a:r>
            <a:r>
              <a:rPr lang="en-US" sz="1800" dirty="0"/>
              <a:t> user </a:t>
            </a:r>
            <a:r>
              <a:rPr lang="en-US" sz="1800" dirty="0" err="1"/>
              <a:t>có</a:t>
            </a:r>
            <a:r>
              <a:rPr lang="en-US" sz="1800" dirty="0"/>
              <a:t> </a:t>
            </a:r>
            <a:r>
              <a:rPr lang="en-US" sz="1800" dirty="0" err="1"/>
              <a:t>chung</a:t>
            </a:r>
            <a:r>
              <a:rPr lang="en-US" sz="1800" dirty="0"/>
              <a:t> </a:t>
            </a:r>
            <a:r>
              <a:rPr lang="en-US" sz="1800" dirty="0" err="1"/>
              <a:t>đặc</a:t>
            </a:r>
            <a:r>
              <a:rPr lang="en-US" sz="1800" dirty="0"/>
              <a:t> </a:t>
            </a:r>
            <a:r>
              <a:rPr lang="en-US" sz="1800" dirty="0" err="1"/>
              <a:t>điểm</a:t>
            </a:r>
            <a:r>
              <a:rPr lang="en-US" sz="1800" dirty="0"/>
              <a:t> </a:t>
            </a:r>
            <a:r>
              <a:rPr lang="en-US" sz="1800" dirty="0" err="1"/>
              <a:t>với</a:t>
            </a:r>
            <a:r>
              <a:rPr lang="en-US" sz="1800" dirty="0"/>
              <a:t> </a:t>
            </a:r>
            <a:r>
              <a:rPr lang="en-US" sz="1800" dirty="0" err="1"/>
              <a:t>nhau</a:t>
            </a:r>
            <a:r>
              <a:rPr lang="en-US" sz="1800" dirty="0"/>
              <a:t>.</a:t>
            </a:r>
          </a:p>
          <a:p>
            <a:pPr marL="0" indent="0">
              <a:buNone/>
            </a:pPr>
            <a:endParaRPr lang="en-US" sz="1800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sz="1800" dirty="0"/>
              <a:t> Khi </a:t>
            </a:r>
            <a:r>
              <a:rPr lang="en-US" sz="1800" dirty="0" err="1"/>
              <a:t>tạo</a:t>
            </a:r>
            <a:r>
              <a:rPr lang="en-US" sz="1800" dirty="0"/>
              <a:t> </a:t>
            </a:r>
            <a:r>
              <a:rPr lang="en-US" sz="1800" dirty="0" err="1"/>
              <a:t>ra</a:t>
            </a:r>
            <a:r>
              <a:rPr lang="en-US" sz="1800" dirty="0"/>
              <a:t> user </a:t>
            </a:r>
            <a:r>
              <a:rPr lang="en-US" sz="1800" dirty="0" err="1"/>
              <a:t>thì</a:t>
            </a:r>
            <a:r>
              <a:rPr lang="en-US" sz="1800" dirty="0"/>
              <a:t> </a:t>
            </a:r>
            <a:r>
              <a:rPr lang="en-US" sz="1800" dirty="0" err="1"/>
              <a:t>mặc</a:t>
            </a:r>
            <a:r>
              <a:rPr lang="en-US" sz="1800" dirty="0"/>
              <a:t> </a:t>
            </a:r>
            <a:r>
              <a:rPr lang="en-US" sz="1800" dirty="0" err="1"/>
              <a:t>định</a:t>
            </a:r>
            <a:r>
              <a:rPr lang="en-US" sz="1800" dirty="0"/>
              <a:t> </a:t>
            </a:r>
            <a:r>
              <a:rPr lang="en-US" sz="1800" dirty="0" err="1"/>
              <a:t>sẽ</a:t>
            </a:r>
            <a:r>
              <a:rPr lang="en-US" sz="1800" dirty="0"/>
              <a:t> </a:t>
            </a:r>
            <a:r>
              <a:rPr lang="en-US" sz="1800" dirty="0" err="1"/>
              <a:t>có</a:t>
            </a:r>
            <a:r>
              <a:rPr lang="en-US" sz="1800" dirty="0"/>
              <a:t> </a:t>
            </a:r>
            <a:r>
              <a:rPr lang="en-US" sz="1800" dirty="0" err="1"/>
              <a:t>một</a:t>
            </a:r>
            <a:r>
              <a:rPr lang="en-US" sz="1800" dirty="0"/>
              <a:t> group </a:t>
            </a:r>
            <a:r>
              <a:rPr lang="en-US" sz="1800" dirty="0" err="1"/>
              <a:t>được</a:t>
            </a:r>
            <a:r>
              <a:rPr lang="en-US" sz="1800" dirty="0"/>
              <a:t> </a:t>
            </a:r>
            <a:r>
              <a:rPr lang="en-US" sz="1800" dirty="0" err="1"/>
              <a:t>tạo</a:t>
            </a:r>
            <a:r>
              <a:rPr lang="en-US" sz="1800" dirty="0"/>
              <a:t> </a:t>
            </a:r>
            <a:r>
              <a:rPr lang="en-US" sz="1800" dirty="0" err="1"/>
              <a:t>ra</a:t>
            </a:r>
            <a:r>
              <a:rPr lang="en-US" sz="1800" dirty="0"/>
              <a:t> </a:t>
            </a:r>
            <a:r>
              <a:rPr lang="en-US" sz="1800" dirty="0" err="1"/>
              <a:t>đi</a:t>
            </a:r>
            <a:r>
              <a:rPr lang="en-US" sz="1800" dirty="0"/>
              <a:t> </a:t>
            </a:r>
            <a:r>
              <a:rPr lang="en-US" sz="1800" dirty="0" err="1"/>
              <a:t>kèm</a:t>
            </a:r>
            <a:r>
              <a:rPr lang="en-US" sz="1800" dirty="0"/>
              <a:t> </a:t>
            </a:r>
            <a:r>
              <a:rPr lang="en-US" sz="1800" dirty="0" err="1"/>
              <a:t>với</a:t>
            </a:r>
            <a:r>
              <a:rPr lang="en-US" sz="1800" dirty="0"/>
              <a:t> user </a:t>
            </a:r>
            <a:r>
              <a:rPr lang="en-US" sz="1800" dirty="0" err="1"/>
              <a:t>này</a:t>
            </a:r>
            <a:r>
              <a:rPr lang="en-US" sz="1800" dirty="0"/>
              <a:t>.</a:t>
            </a:r>
          </a:p>
          <a:p>
            <a:pPr marL="0" indent="0">
              <a:buNone/>
            </a:pPr>
            <a:endParaRPr lang="en-US" sz="1800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sz="1800" dirty="0"/>
              <a:t> </a:t>
            </a:r>
            <a:r>
              <a:rPr lang="en-US" sz="1800" dirty="0" err="1"/>
              <a:t>Mỗi</a:t>
            </a:r>
            <a:r>
              <a:rPr lang="en-US" sz="1800" dirty="0"/>
              <a:t> group </a:t>
            </a:r>
            <a:r>
              <a:rPr lang="en-US" sz="1800" dirty="0" err="1"/>
              <a:t>có</a:t>
            </a:r>
            <a:r>
              <a:rPr lang="en-US" sz="1800" dirty="0"/>
              <a:t> </a:t>
            </a:r>
            <a:r>
              <a:rPr lang="en-US" sz="1800" dirty="0" err="1"/>
              <a:t>một</a:t>
            </a:r>
            <a:r>
              <a:rPr lang="en-US" sz="1800" dirty="0"/>
              <a:t> </a:t>
            </a:r>
            <a:r>
              <a:rPr lang="en-US" sz="1800" dirty="0" err="1"/>
              <a:t>số</a:t>
            </a:r>
            <a:r>
              <a:rPr lang="en-US" sz="1800" dirty="0"/>
              <a:t> </a:t>
            </a:r>
            <a:r>
              <a:rPr lang="en-US" sz="1800" dirty="0" err="1"/>
              <a:t>định</a:t>
            </a:r>
            <a:r>
              <a:rPr lang="en-US" sz="1800" dirty="0"/>
              <a:t> </a:t>
            </a:r>
            <a:r>
              <a:rPr lang="en-US" sz="1800" dirty="0" err="1"/>
              <a:t>danh</a:t>
            </a:r>
            <a:r>
              <a:rPr lang="en-US" sz="1800" dirty="0"/>
              <a:t> </a:t>
            </a:r>
            <a:r>
              <a:rPr lang="en-US" sz="1800" dirty="0" err="1"/>
              <a:t>được</a:t>
            </a:r>
            <a:r>
              <a:rPr lang="en-US" sz="1800" dirty="0"/>
              <a:t> </a:t>
            </a:r>
            <a:r>
              <a:rPr lang="en-US" sz="1800" dirty="0" err="1"/>
              <a:t>gọi</a:t>
            </a:r>
            <a:r>
              <a:rPr lang="en-US" sz="1800" dirty="0"/>
              <a:t> </a:t>
            </a:r>
            <a:r>
              <a:rPr lang="en-US" sz="1800" dirty="0" err="1"/>
              <a:t>là</a:t>
            </a:r>
            <a:r>
              <a:rPr lang="en-US" sz="1800" dirty="0"/>
              <a:t> GID ( group ID).</a:t>
            </a:r>
          </a:p>
          <a:p>
            <a:pPr>
              <a:buFont typeface="Wingdings" panose="05000000000000000000" pitchFamily="2" charset="2"/>
              <a:buChar char="q"/>
            </a:pPr>
            <a:endParaRPr lang="en-US" sz="1800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sz="1800" dirty="0"/>
              <a:t> </a:t>
            </a:r>
            <a:r>
              <a:rPr lang="en-US" sz="1800" dirty="0" err="1"/>
              <a:t>Tổng</a:t>
            </a:r>
            <a:r>
              <a:rPr lang="en-US" sz="1800" dirty="0"/>
              <a:t> </a:t>
            </a:r>
            <a:r>
              <a:rPr lang="en-US" sz="1800" dirty="0" err="1"/>
              <a:t>hợp</a:t>
            </a:r>
            <a:r>
              <a:rPr lang="en-US" sz="1800" dirty="0"/>
              <a:t> </a:t>
            </a:r>
            <a:r>
              <a:rPr lang="en-US" sz="1800" dirty="0" err="1"/>
              <a:t>danh</a:t>
            </a:r>
            <a:r>
              <a:rPr lang="en-US" sz="1800" dirty="0"/>
              <a:t> </a:t>
            </a:r>
            <a:r>
              <a:rPr lang="en-US" sz="1800" dirty="0" err="1"/>
              <a:t>sách</a:t>
            </a:r>
            <a:r>
              <a:rPr lang="en-US" sz="1800" dirty="0"/>
              <a:t> </a:t>
            </a:r>
            <a:r>
              <a:rPr lang="en-US" sz="1800" dirty="0" err="1"/>
              <a:t>các</a:t>
            </a:r>
            <a:r>
              <a:rPr lang="en-US" sz="1800" dirty="0"/>
              <a:t> group </a:t>
            </a:r>
            <a:r>
              <a:rPr lang="en-US" sz="1800" dirty="0" err="1"/>
              <a:t>hiện</a:t>
            </a:r>
            <a:r>
              <a:rPr lang="en-US" sz="1800" dirty="0"/>
              <a:t> </a:t>
            </a:r>
            <a:r>
              <a:rPr lang="en-US" sz="1800" dirty="0" err="1"/>
              <a:t>tại</a:t>
            </a:r>
            <a:r>
              <a:rPr lang="en-US" sz="1800" dirty="0"/>
              <a:t> </a:t>
            </a:r>
            <a:r>
              <a:rPr lang="en-US" sz="1800" dirty="0" err="1"/>
              <a:t>nằm</a:t>
            </a:r>
            <a:r>
              <a:rPr lang="en-US" sz="1800" dirty="0"/>
              <a:t> </a:t>
            </a:r>
            <a:r>
              <a:rPr lang="en-US" sz="1800" dirty="0" err="1"/>
              <a:t>trong</a:t>
            </a:r>
            <a:r>
              <a:rPr lang="en-US" sz="1800" dirty="0"/>
              <a:t> file: /</a:t>
            </a:r>
            <a:r>
              <a:rPr lang="en-US" sz="1800" dirty="0" err="1"/>
              <a:t>etc</a:t>
            </a:r>
            <a:r>
              <a:rPr lang="en-US" sz="1800" dirty="0"/>
              <a:t>/group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6BFBF6-93A2-534E-4035-3C7BFCF41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2E2857D-2FF2-42ED-8546-B099814BD6AF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viar Dreams" panose="020B04020202040205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77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viar Dreams" panose="020B04020202040205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67246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E6BDA9-4A41-018C-ADE6-B86AF5B25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9. User – group and permission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8FF86C-A214-1420-3529-564B67CD65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 err="1"/>
              <a:t>Một</a:t>
            </a:r>
            <a:r>
              <a:rPr lang="en-US" sz="1800" dirty="0"/>
              <a:t> </a:t>
            </a:r>
            <a:r>
              <a:rPr lang="en-US" sz="1800" dirty="0" err="1"/>
              <a:t>số</a:t>
            </a:r>
            <a:r>
              <a:rPr lang="en-US" sz="1800" dirty="0"/>
              <a:t> command </a:t>
            </a:r>
            <a:r>
              <a:rPr lang="en-US" sz="1800" dirty="0" err="1"/>
              <a:t>thường</a:t>
            </a:r>
            <a:r>
              <a:rPr lang="en-US" sz="1800" dirty="0"/>
              <a:t> </a:t>
            </a:r>
            <a:r>
              <a:rPr lang="en-US" sz="1800" dirty="0" err="1"/>
              <a:t>dùng</a:t>
            </a:r>
            <a:r>
              <a:rPr lang="en-US" sz="1800" dirty="0"/>
              <a:t> </a:t>
            </a:r>
            <a:r>
              <a:rPr lang="en-US" sz="1800" dirty="0" err="1"/>
              <a:t>để</a:t>
            </a:r>
            <a:r>
              <a:rPr lang="en-US" sz="1800" dirty="0"/>
              <a:t> </a:t>
            </a:r>
            <a:r>
              <a:rPr lang="en-US" sz="1800" dirty="0" err="1"/>
              <a:t>thao</a:t>
            </a:r>
            <a:r>
              <a:rPr lang="en-US" sz="1800" dirty="0"/>
              <a:t> </a:t>
            </a:r>
            <a:r>
              <a:rPr lang="en-US" sz="1800" dirty="0" err="1"/>
              <a:t>tác</a:t>
            </a:r>
            <a:r>
              <a:rPr lang="en-US" sz="1800" dirty="0"/>
              <a:t> </a:t>
            </a:r>
            <a:r>
              <a:rPr lang="en-US" sz="1800" dirty="0" err="1"/>
              <a:t>với</a:t>
            </a:r>
            <a:r>
              <a:rPr lang="en-US" sz="1800" dirty="0"/>
              <a:t> Group: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1800" dirty="0"/>
              <a:t> </a:t>
            </a:r>
            <a:r>
              <a:rPr lang="en-US" sz="1800" dirty="0" err="1"/>
              <a:t>Tạo</a:t>
            </a:r>
            <a:r>
              <a:rPr lang="en-US" sz="1800" dirty="0"/>
              <a:t> group </a:t>
            </a:r>
            <a:r>
              <a:rPr lang="en-US" sz="1800" dirty="0" err="1"/>
              <a:t>bằng</a:t>
            </a:r>
            <a:r>
              <a:rPr lang="en-US" sz="1800" dirty="0"/>
              <a:t> </a:t>
            </a:r>
            <a:r>
              <a:rPr lang="en-US" sz="1800" dirty="0" err="1"/>
              <a:t>lệnh</a:t>
            </a:r>
            <a:r>
              <a:rPr lang="en-US" sz="1800" dirty="0"/>
              <a:t>: </a:t>
            </a:r>
            <a:r>
              <a:rPr lang="en-US" sz="1800" dirty="0" err="1">
                <a:solidFill>
                  <a:schemeClr val="accent1">
                    <a:lumMod val="75000"/>
                  </a:schemeClr>
                </a:solidFill>
              </a:rPr>
              <a:t>groupadd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</a:rPr>
              <a:t> &lt;</a:t>
            </a:r>
            <a:r>
              <a:rPr lang="en-US" sz="1800" dirty="0" err="1">
                <a:solidFill>
                  <a:schemeClr val="accent1">
                    <a:lumMod val="75000"/>
                  </a:schemeClr>
                </a:solidFill>
              </a:rPr>
              <a:t>tên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</a:rPr>
              <a:t> group&gt;</a:t>
            </a:r>
          </a:p>
          <a:p>
            <a:pPr marL="0" indent="0">
              <a:buNone/>
            </a:pPr>
            <a:endParaRPr lang="en-US" sz="1800" dirty="0">
              <a:solidFill>
                <a:srgbClr val="FF0000"/>
              </a:solidFill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sz="1800" dirty="0"/>
              <a:t> </a:t>
            </a:r>
            <a:r>
              <a:rPr lang="en-US" sz="1800" dirty="0" err="1"/>
              <a:t>Xóa</a:t>
            </a:r>
            <a:r>
              <a:rPr lang="en-US" sz="1800" dirty="0"/>
              <a:t> group </a:t>
            </a:r>
            <a:r>
              <a:rPr lang="en-US" sz="1800" dirty="0" err="1"/>
              <a:t>bằng</a:t>
            </a:r>
            <a:r>
              <a:rPr lang="en-US" sz="1800" dirty="0"/>
              <a:t> </a:t>
            </a:r>
            <a:r>
              <a:rPr lang="en-US" sz="1800" dirty="0" err="1"/>
              <a:t>lệnh</a:t>
            </a:r>
            <a:r>
              <a:rPr lang="en-US" sz="1800" dirty="0"/>
              <a:t>: </a:t>
            </a:r>
            <a:r>
              <a:rPr lang="en-US" sz="1800" dirty="0" err="1">
                <a:solidFill>
                  <a:schemeClr val="accent1">
                    <a:lumMod val="75000"/>
                  </a:schemeClr>
                </a:solidFill>
              </a:rPr>
              <a:t>groupdel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</a:rPr>
              <a:t> &lt;</a:t>
            </a:r>
            <a:r>
              <a:rPr lang="en-US" sz="1800" dirty="0" err="1">
                <a:solidFill>
                  <a:schemeClr val="accent1">
                    <a:lumMod val="75000"/>
                  </a:schemeClr>
                </a:solidFill>
              </a:rPr>
              <a:t>tên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</a:rPr>
              <a:t> group&gt;</a:t>
            </a:r>
          </a:p>
          <a:p>
            <a:pPr marL="0" indent="0">
              <a:buNone/>
            </a:pPr>
            <a:endParaRPr lang="en-US" sz="1800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sz="1800" dirty="0"/>
              <a:t> </a:t>
            </a:r>
            <a:r>
              <a:rPr lang="en-US" sz="1800" dirty="0" err="1"/>
              <a:t>Thay</a:t>
            </a:r>
            <a:r>
              <a:rPr lang="en-US" sz="1800" dirty="0"/>
              <a:t> </a:t>
            </a:r>
            <a:r>
              <a:rPr lang="en-US" sz="1800" dirty="0" err="1"/>
              <a:t>đổi</a:t>
            </a:r>
            <a:r>
              <a:rPr lang="en-US" sz="1800" dirty="0"/>
              <a:t> group </a:t>
            </a:r>
            <a:r>
              <a:rPr lang="en-US" sz="1800" dirty="0" err="1"/>
              <a:t>của</a:t>
            </a:r>
            <a:r>
              <a:rPr lang="en-US" sz="1800" dirty="0"/>
              <a:t> user:</a:t>
            </a:r>
          </a:p>
          <a:p>
            <a:pPr marL="0" indent="0">
              <a:buNone/>
            </a:pPr>
            <a:r>
              <a:rPr lang="en-US" sz="1800" dirty="0" err="1"/>
              <a:t>Cú</a:t>
            </a:r>
            <a:r>
              <a:rPr lang="en-US" sz="1800" dirty="0"/>
              <a:t> </a:t>
            </a:r>
            <a:r>
              <a:rPr lang="en-US" sz="1800" dirty="0" err="1"/>
              <a:t>pháp</a:t>
            </a:r>
            <a:r>
              <a:rPr lang="en-US" sz="1800" dirty="0"/>
              <a:t>: </a:t>
            </a:r>
            <a:r>
              <a:rPr lang="en-US" sz="1800" dirty="0" err="1">
                <a:solidFill>
                  <a:schemeClr val="accent1">
                    <a:lumMod val="75000"/>
                  </a:schemeClr>
                </a:solidFill>
              </a:rPr>
              <a:t>sudo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accent1">
                    <a:lumMod val="75000"/>
                  </a:schemeClr>
                </a:solidFill>
              </a:rPr>
              <a:t>usermod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</a:rPr>
              <a:t> –g &lt;</a:t>
            </a:r>
            <a:r>
              <a:rPr lang="en-US" sz="1800" dirty="0" err="1">
                <a:solidFill>
                  <a:schemeClr val="accent1">
                    <a:lumMod val="75000"/>
                  </a:schemeClr>
                </a:solidFill>
              </a:rPr>
              <a:t>tên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</a:rPr>
              <a:t> group </a:t>
            </a:r>
            <a:r>
              <a:rPr lang="en-US" sz="1800" dirty="0" err="1">
                <a:solidFill>
                  <a:schemeClr val="accent1">
                    <a:lumMod val="75000"/>
                  </a:schemeClr>
                </a:solidFill>
              </a:rPr>
              <a:t>mới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</a:rPr>
              <a:t>&gt; &lt;</a:t>
            </a:r>
            <a:r>
              <a:rPr lang="en-US" sz="1800" dirty="0" err="1">
                <a:solidFill>
                  <a:schemeClr val="accent1">
                    <a:lumMod val="75000"/>
                  </a:schemeClr>
                </a:solidFill>
              </a:rPr>
              <a:t>tên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</a:rPr>
              <a:t> user&gt;</a:t>
            </a:r>
          </a:p>
          <a:p>
            <a:pPr marL="0" indent="0">
              <a:buNone/>
            </a:pPr>
            <a:endParaRPr lang="en-US" sz="1800" dirty="0">
              <a:solidFill>
                <a:srgbClr val="FF0000"/>
              </a:solidFill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sz="1800" dirty="0"/>
              <a:t> </a:t>
            </a:r>
            <a:r>
              <a:rPr lang="en-US" sz="1800" dirty="0" err="1"/>
              <a:t>Thêm</a:t>
            </a:r>
            <a:r>
              <a:rPr lang="en-US" sz="1800" dirty="0"/>
              <a:t> </a:t>
            </a:r>
            <a:r>
              <a:rPr lang="en-US" sz="1800" dirty="0" err="1"/>
              <a:t>một</a:t>
            </a:r>
            <a:r>
              <a:rPr lang="en-US" sz="1800" dirty="0"/>
              <a:t> user </a:t>
            </a:r>
            <a:r>
              <a:rPr lang="en-US" sz="1800" dirty="0" err="1"/>
              <a:t>có</a:t>
            </a:r>
            <a:r>
              <a:rPr lang="en-US" sz="1800" dirty="0"/>
              <a:t> </a:t>
            </a:r>
            <a:r>
              <a:rPr lang="en-US" sz="1800" dirty="0" err="1"/>
              <a:t>sẵn</a:t>
            </a:r>
            <a:r>
              <a:rPr lang="en-US" sz="1800" dirty="0"/>
              <a:t> ở </a:t>
            </a:r>
            <a:r>
              <a:rPr lang="en-US" sz="1800" dirty="0" err="1"/>
              <a:t>trên</a:t>
            </a:r>
            <a:r>
              <a:rPr lang="en-US" sz="1800" dirty="0"/>
              <a:t> </a:t>
            </a:r>
            <a:r>
              <a:rPr lang="en-US" sz="1800" dirty="0" err="1"/>
              <a:t>hệ</a:t>
            </a:r>
            <a:r>
              <a:rPr lang="en-US" sz="1800" dirty="0"/>
              <a:t> </a:t>
            </a:r>
            <a:r>
              <a:rPr lang="en-US" sz="1800" dirty="0" err="1"/>
              <a:t>thống</a:t>
            </a:r>
            <a:r>
              <a:rPr lang="en-US" sz="1800" dirty="0"/>
              <a:t> </a:t>
            </a:r>
            <a:r>
              <a:rPr lang="en-US" sz="1800" dirty="0" err="1"/>
              <a:t>vào</a:t>
            </a:r>
            <a:r>
              <a:rPr lang="en-US" sz="1800" dirty="0"/>
              <a:t> </a:t>
            </a:r>
            <a:r>
              <a:rPr lang="en-US" sz="1800" dirty="0" err="1"/>
              <a:t>một</a:t>
            </a:r>
            <a:r>
              <a:rPr lang="en-US" sz="1800" dirty="0"/>
              <a:t> group </a:t>
            </a:r>
            <a:r>
              <a:rPr lang="en-US" sz="1800" dirty="0" err="1"/>
              <a:t>thứ</a:t>
            </a:r>
            <a:r>
              <a:rPr lang="en-US" sz="1800" dirty="0"/>
              <a:t> </a:t>
            </a:r>
            <a:r>
              <a:rPr lang="en-US" sz="1800" dirty="0" err="1"/>
              <a:t>hai</a:t>
            </a:r>
            <a:r>
              <a:rPr lang="en-US" sz="1800" dirty="0"/>
              <a:t>:</a:t>
            </a:r>
          </a:p>
          <a:p>
            <a:pPr marL="0" indent="0">
              <a:buNone/>
            </a:pPr>
            <a:r>
              <a:rPr lang="en-US" sz="1800" dirty="0" err="1"/>
              <a:t>Cú</a:t>
            </a:r>
            <a:r>
              <a:rPr lang="en-US" sz="1800" dirty="0"/>
              <a:t> </a:t>
            </a:r>
            <a:r>
              <a:rPr lang="en-US" sz="1800" dirty="0" err="1"/>
              <a:t>pháp</a:t>
            </a:r>
            <a:r>
              <a:rPr lang="en-US" sz="1800" dirty="0"/>
              <a:t>: </a:t>
            </a:r>
            <a:r>
              <a:rPr lang="en-US" sz="1800" dirty="0" err="1">
                <a:solidFill>
                  <a:schemeClr val="accent1">
                    <a:lumMod val="75000"/>
                  </a:schemeClr>
                </a:solidFill>
              </a:rPr>
              <a:t>sudo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accent1">
                    <a:lumMod val="75000"/>
                  </a:schemeClr>
                </a:solidFill>
              </a:rPr>
              <a:t>usermod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</a:rPr>
              <a:t>  -a –G  &lt;</a:t>
            </a:r>
            <a:r>
              <a:rPr lang="en-US" sz="1800" dirty="0" err="1">
                <a:solidFill>
                  <a:schemeClr val="accent1">
                    <a:lumMod val="75000"/>
                  </a:schemeClr>
                </a:solidFill>
              </a:rPr>
              <a:t>groupname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</a:rPr>
              <a:t>&gt;  &lt;username&gt;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003E17-AA7A-D2DE-C116-B9B7E733AA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2E2857D-2FF2-42ED-8546-B099814BD6AF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viar Dreams" panose="020B04020202040205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78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viar Dreams" panose="020B04020202040205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4854750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3B76BC-30FA-D428-CFEA-EE5FF795D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9. User – group and permission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D4593A-C1E5-C647-B3CF-2B486F68FB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Trong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 Linux, </a:t>
            </a:r>
            <a:r>
              <a:rPr lang="en-US" dirty="0" err="1"/>
              <a:t>mỗi</a:t>
            </a:r>
            <a:r>
              <a:rPr lang="en-US" dirty="0"/>
              <a:t> file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thư</a:t>
            </a:r>
            <a:r>
              <a:rPr lang="en-US" dirty="0"/>
              <a:t> </a:t>
            </a:r>
            <a:r>
              <a:rPr lang="en-US" dirty="0" err="1"/>
              <a:t>mục</a:t>
            </a:r>
            <a:r>
              <a:rPr lang="en-US" dirty="0"/>
              <a:t> </a:t>
            </a:r>
            <a:r>
              <a:rPr lang="en-US" dirty="0" err="1"/>
              <a:t>đều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 err="1"/>
              <a:t>thuộc</a:t>
            </a:r>
            <a:r>
              <a:rPr lang="en-US" dirty="0"/>
              <a:t> </a:t>
            </a:r>
            <a:r>
              <a:rPr lang="en-US" dirty="0" err="1"/>
              <a:t>sở</a:t>
            </a:r>
            <a:r>
              <a:rPr lang="en-US" dirty="0"/>
              <a:t> </a:t>
            </a:r>
            <a:r>
              <a:rPr lang="en-US" dirty="0" err="1"/>
              <a:t>hữu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3 </a:t>
            </a:r>
            <a:r>
              <a:rPr lang="en-US" dirty="0" err="1"/>
              <a:t>đối</a:t>
            </a:r>
            <a:r>
              <a:rPr lang="en-US" dirty="0"/>
              <a:t> </a:t>
            </a:r>
            <a:r>
              <a:rPr lang="en-US" dirty="0" err="1"/>
              <a:t>tượng</a:t>
            </a:r>
            <a:r>
              <a:rPr lang="en-US" dirty="0"/>
              <a:t>: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User </a:t>
            </a:r>
            <a:r>
              <a:rPr lang="en-US" dirty="0" err="1"/>
              <a:t>tạo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file </a:t>
            </a:r>
            <a:r>
              <a:rPr lang="en-US" dirty="0" err="1"/>
              <a:t>đó</a:t>
            </a:r>
            <a:endParaRPr lang="en-US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Group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user </a:t>
            </a:r>
            <a:r>
              <a:rPr lang="en-US" dirty="0" err="1"/>
              <a:t>khác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thay</a:t>
            </a:r>
            <a:r>
              <a:rPr lang="en-US" dirty="0"/>
              <a:t> user </a:t>
            </a:r>
            <a:r>
              <a:rPr lang="en-US" dirty="0" err="1"/>
              <a:t>sở</a:t>
            </a:r>
            <a:r>
              <a:rPr lang="en-US" dirty="0"/>
              <a:t> </a:t>
            </a:r>
            <a:r>
              <a:rPr lang="en-US" dirty="0" err="1"/>
              <a:t>hữu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file: </a:t>
            </a:r>
          </a:p>
          <a:p>
            <a:pPr marL="0" indent="0">
              <a:buNone/>
            </a:pPr>
            <a:r>
              <a:rPr lang="en-US" dirty="0"/>
              <a:t> 	-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chown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&lt;user/owner&gt; &lt;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tên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file&gt;</a:t>
            </a:r>
          </a:p>
          <a:p>
            <a:pPr marL="0" indent="0">
              <a:buNone/>
            </a:pPr>
            <a:r>
              <a:rPr lang="en-US" dirty="0" err="1"/>
              <a:t>Thay</a:t>
            </a:r>
            <a:r>
              <a:rPr lang="en-US" dirty="0"/>
              <a:t> </a:t>
            </a:r>
            <a:r>
              <a:rPr lang="en-US" dirty="0" err="1"/>
              <a:t>đổi</a:t>
            </a:r>
            <a:r>
              <a:rPr lang="en-US" dirty="0"/>
              <a:t> </a:t>
            </a:r>
            <a:r>
              <a:rPr lang="en-US" dirty="0" err="1"/>
              <a:t>nhóm</a:t>
            </a:r>
            <a:r>
              <a:rPr lang="en-US" dirty="0"/>
              <a:t> </a:t>
            </a:r>
            <a:r>
              <a:rPr lang="en-US" dirty="0" err="1"/>
              <a:t>người</a:t>
            </a:r>
            <a:r>
              <a:rPr lang="en-US" dirty="0"/>
              <a:t> </a:t>
            </a:r>
            <a:r>
              <a:rPr lang="en-US" dirty="0" err="1"/>
              <a:t>sở</a:t>
            </a:r>
            <a:r>
              <a:rPr lang="en-US" dirty="0"/>
              <a:t> </a:t>
            </a:r>
            <a:r>
              <a:rPr lang="en-US" dirty="0" err="1"/>
              <a:t>hữu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	-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chown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&lt;group&gt; &lt;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tên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file&gt;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1E0A67-708F-4E42-36F9-8C95804466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5158" y="2366135"/>
            <a:ext cx="2496552" cy="1856410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8704D67-1090-62F9-7825-D519F99BE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2E2857D-2FF2-42ED-8546-B099814BD6AF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viar Dreams" panose="020B04020202040205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79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viar Dreams" panose="020B04020202040205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502565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41393-F7D5-B433-725F-827A3663C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+mn-lt"/>
              </a:rPr>
              <a:t>1. </a:t>
            </a:r>
            <a:r>
              <a:rPr lang="en-US" sz="3200" dirty="0" err="1">
                <a:latin typeface="+mn-lt"/>
              </a:rPr>
              <a:t>Hệ</a:t>
            </a:r>
            <a:r>
              <a:rPr lang="en-US" sz="3200" dirty="0">
                <a:latin typeface="+mn-lt"/>
              </a:rPr>
              <a:t> </a:t>
            </a:r>
            <a:r>
              <a:rPr lang="en-US" sz="3200" dirty="0" err="1">
                <a:latin typeface="+mn-lt"/>
              </a:rPr>
              <a:t>điều</a:t>
            </a:r>
            <a:r>
              <a:rPr lang="en-US" sz="3200" dirty="0">
                <a:latin typeface="+mn-lt"/>
              </a:rPr>
              <a:t> </a:t>
            </a:r>
            <a:r>
              <a:rPr lang="en-US" sz="3200" dirty="0" err="1">
                <a:latin typeface="+mn-lt"/>
              </a:rPr>
              <a:t>hành</a:t>
            </a:r>
            <a:r>
              <a:rPr lang="en-US" sz="3200" dirty="0">
                <a:latin typeface="+mn-lt"/>
              </a:rPr>
              <a:t> </a:t>
            </a:r>
            <a:r>
              <a:rPr lang="en-US" sz="3200" dirty="0" err="1">
                <a:latin typeface="+mn-lt"/>
              </a:rPr>
              <a:t>là</a:t>
            </a:r>
            <a:r>
              <a:rPr lang="en-US" sz="3200" dirty="0">
                <a:latin typeface="+mn-lt"/>
              </a:rPr>
              <a:t> </a:t>
            </a:r>
            <a:r>
              <a:rPr lang="en-US" sz="3200" dirty="0" err="1">
                <a:latin typeface="+mn-lt"/>
              </a:rPr>
              <a:t>gì</a:t>
            </a:r>
            <a:r>
              <a:rPr lang="en-US" sz="3200" dirty="0">
                <a:latin typeface="+mn-lt"/>
              </a:rPr>
              <a:t> ?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C296-8C68-0397-D4ED-AAD32A7189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sz="1800" dirty="0"/>
              <a:t> </a:t>
            </a:r>
            <a:r>
              <a:rPr lang="en-US" sz="1800" dirty="0" err="1"/>
              <a:t>Cấu</a:t>
            </a:r>
            <a:r>
              <a:rPr lang="en-US" sz="1800" dirty="0"/>
              <a:t> </a:t>
            </a:r>
            <a:r>
              <a:rPr lang="en-US" sz="1800" dirty="0" err="1"/>
              <a:t>trúc</a:t>
            </a:r>
            <a:r>
              <a:rPr lang="en-US" sz="1800" dirty="0"/>
              <a:t> module (</a:t>
            </a:r>
            <a:r>
              <a:rPr lang="en-US" sz="1800" dirty="0" err="1"/>
              <a:t>cấu</a:t>
            </a:r>
            <a:r>
              <a:rPr lang="en-US" sz="1800" dirty="0"/>
              <a:t> </a:t>
            </a:r>
            <a:r>
              <a:rPr lang="en-US" sz="1800" dirty="0" err="1"/>
              <a:t>trúc</a:t>
            </a:r>
            <a:r>
              <a:rPr lang="en-US" sz="1800" dirty="0"/>
              <a:t> </a:t>
            </a:r>
            <a:r>
              <a:rPr lang="en-US" sz="1800" dirty="0" err="1"/>
              <a:t>của</a:t>
            </a:r>
            <a:r>
              <a:rPr lang="en-US" sz="1800" dirty="0"/>
              <a:t> </a:t>
            </a:r>
            <a:r>
              <a:rPr lang="en-US" sz="1800" dirty="0" err="1"/>
              <a:t>các</a:t>
            </a:r>
            <a:r>
              <a:rPr lang="en-US" sz="1800" dirty="0"/>
              <a:t> </a:t>
            </a:r>
            <a:r>
              <a:rPr lang="en-US" sz="1800" dirty="0" err="1"/>
              <a:t>hệ</a:t>
            </a:r>
            <a:r>
              <a:rPr lang="en-US" sz="1800" dirty="0"/>
              <a:t> </a:t>
            </a:r>
            <a:r>
              <a:rPr lang="en-US" sz="1800" dirty="0" err="1"/>
              <a:t>điều</a:t>
            </a:r>
            <a:r>
              <a:rPr lang="en-US" sz="1800" dirty="0"/>
              <a:t> </a:t>
            </a:r>
            <a:r>
              <a:rPr lang="en-US" sz="1800" dirty="0" err="1"/>
              <a:t>hành</a:t>
            </a:r>
            <a:r>
              <a:rPr lang="en-US" sz="1800" dirty="0"/>
              <a:t> </a:t>
            </a:r>
            <a:r>
              <a:rPr lang="en-US" sz="1800" dirty="0" err="1"/>
              <a:t>hiện</a:t>
            </a:r>
            <a:r>
              <a:rPr lang="en-US" sz="1800" dirty="0"/>
              <a:t> </a:t>
            </a:r>
            <a:r>
              <a:rPr lang="en-US" sz="1800" dirty="0" err="1"/>
              <a:t>đại</a:t>
            </a:r>
            <a:r>
              <a:rPr lang="en-US" sz="1800" dirty="0"/>
              <a:t> </a:t>
            </a:r>
            <a:r>
              <a:rPr lang="en-US" sz="1800" dirty="0" err="1"/>
              <a:t>hiện</a:t>
            </a:r>
            <a:r>
              <a:rPr lang="en-US" sz="1800" dirty="0"/>
              <a:t> nay)</a:t>
            </a:r>
          </a:p>
        </p:txBody>
      </p:sp>
      <p:pic>
        <p:nvPicPr>
          <p:cNvPr id="5122" name="Picture 2" descr="Operating Systems: Structures">
            <a:extLst>
              <a:ext uri="{FF2B5EF4-FFF2-40B4-BE49-F238E27FC236}">
                <a16:creationId xmlns:a16="http://schemas.microsoft.com/office/drawing/2014/main" id="{53FA20EC-4F96-C854-A8B3-5C95BFE07D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6472" y="2809829"/>
            <a:ext cx="5695950" cy="2676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506512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BCA485-2C27-3DED-F28E-236297FEAD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9. User – group and permission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8A896C-D7E9-9155-A7E7-E3008C5F7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Permission on Linux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gì</a:t>
            </a:r>
            <a:r>
              <a:rPr lang="en-US" dirty="0"/>
              <a:t>?</a:t>
            </a:r>
          </a:p>
          <a:p>
            <a:pPr marL="0" indent="0">
              <a:buNone/>
            </a:pPr>
            <a:r>
              <a:rPr lang="en-US" dirty="0"/>
              <a:t>	Permission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sự</a:t>
            </a:r>
            <a:r>
              <a:rPr lang="en-US" dirty="0"/>
              <a:t> </a:t>
            </a:r>
            <a:r>
              <a:rPr lang="en-US" dirty="0" err="1"/>
              <a:t>cấp</a:t>
            </a:r>
            <a:r>
              <a:rPr lang="en-US" dirty="0"/>
              <a:t> </a:t>
            </a:r>
            <a:r>
              <a:rPr lang="en-US" dirty="0" err="1"/>
              <a:t>quyền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thao</a:t>
            </a:r>
            <a:r>
              <a:rPr lang="en-US" dirty="0"/>
              <a:t> </a:t>
            </a:r>
            <a:r>
              <a:rPr lang="en-US" dirty="0" err="1"/>
              <a:t>tác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file </a:t>
            </a:r>
            <a:r>
              <a:rPr lang="en-US" dirty="0" err="1"/>
              <a:t>hoặc</a:t>
            </a:r>
            <a:r>
              <a:rPr lang="en-US" dirty="0"/>
              <a:t> </a:t>
            </a:r>
            <a:r>
              <a:rPr lang="en-US" dirty="0" err="1"/>
              <a:t>thư</a:t>
            </a:r>
            <a:r>
              <a:rPr lang="en-US" dirty="0"/>
              <a:t> </a:t>
            </a:r>
            <a:r>
              <a:rPr lang="en-US" dirty="0" err="1"/>
              <a:t>mục</a:t>
            </a:r>
            <a:r>
              <a:rPr lang="en-US" dirty="0"/>
              <a:t> </a:t>
            </a:r>
            <a:r>
              <a:rPr lang="en-US" dirty="0" err="1"/>
              <a:t>đó</a:t>
            </a:r>
            <a:r>
              <a:rPr lang="en-US" dirty="0"/>
              <a:t> </a:t>
            </a:r>
            <a:r>
              <a:rPr lang="en-US" dirty="0" err="1"/>
              <a:t>đối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3 </a:t>
            </a:r>
            <a:r>
              <a:rPr lang="en-US" dirty="0" err="1"/>
              <a:t>đối</a:t>
            </a:r>
            <a:r>
              <a:rPr lang="en-US" dirty="0"/>
              <a:t> </a:t>
            </a:r>
            <a:r>
              <a:rPr lang="en-US" dirty="0" err="1"/>
              <a:t>tượng</a:t>
            </a:r>
            <a:r>
              <a:rPr lang="en-US" dirty="0"/>
              <a:t> </a:t>
            </a:r>
            <a:r>
              <a:rPr lang="en-US" dirty="0" err="1"/>
              <a:t>sở</a:t>
            </a:r>
            <a:r>
              <a:rPr lang="en-US" dirty="0"/>
              <a:t> </a:t>
            </a:r>
            <a:r>
              <a:rPr lang="en-US" dirty="0" err="1"/>
              <a:t>hữu</a:t>
            </a:r>
            <a:r>
              <a:rPr lang="en-US" dirty="0"/>
              <a:t> ở slide </a:t>
            </a:r>
            <a:r>
              <a:rPr lang="en-US" dirty="0" err="1"/>
              <a:t>trước</a:t>
            </a:r>
            <a:r>
              <a:rPr lang="en-US" dirty="0"/>
              <a:t>.</a:t>
            </a:r>
          </a:p>
          <a:p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3 </a:t>
            </a:r>
            <a:r>
              <a:rPr lang="en-US" dirty="0" err="1"/>
              <a:t>loại</a:t>
            </a:r>
            <a:r>
              <a:rPr lang="en-US" dirty="0"/>
              <a:t> permission </a:t>
            </a:r>
            <a:r>
              <a:rPr lang="en-US" dirty="0" err="1"/>
              <a:t>trên</a:t>
            </a:r>
            <a:r>
              <a:rPr lang="en-US" dirty="0"/>
              <a:t> Linux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2050" name="Picture 2" descr="Unix File Permissions | Guide to Unix File Permissions with example">
            <a:extLst>
              <a:ext uri="{FF2B5EF4-FFF2-40B4-BE49-F238E27FC236}">
                <a16:creationId xmlns:a16="http://schemas.microsoft.com/office/drawing/2014/main" id="{CA6E90C9-21D8-E1C2-BDC2-E27130AB6E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7974" y="3678856"/>
            <a:ext cx="4568052" cy="2560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4E29EE-21D3-F802-89D2-315D3B55C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2E2857D-2FF2-42ED-8546-B099814BD6AF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viar Dreams" panose="020B04020202040205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80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viar Dreams" panose="020B04020202040205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8799300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B23CF9-0120-FDE4-83DA-E9FE382D6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9. User – group and permission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B80C43-79CF-387B-46E4-493CA2770C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sz="1800" dirty="0"/>
              <a:t> Read : </a:t>
            </a:r>
            <a:r>
              <a:rPr lang="en-US" sz="1800" dirty="0" err="1"/>
              <a:t>Với</a:t>
            </a:r>
            <a:r>
              <a:rPr lang="en-US" sz="1800" dirty="0"/>
              <a:t> </a:t>
            </a:r>
            <a:r>
              <a:rPr lang="en-US" sz="1800" dirty="0" err="1"/>
              <a:t>quyền</a:t>
            </a:r>
            <a:r>
              <a:rPr lang="en-US" sz="1800" dirty="0"/>
              <a:t> </a:t>
            </a:r>
            <a:r>
              <a:rPr lang="en-US" sz="1800" dirty="0">
                <a:solidFill>
                  <a:srgbClr val="FF0000"/>
                </a:solidFill>
              </a:rPr>
              <a:t>read</a:t>
            </a:r>
            <a:r>
              <a:rPr lang="en-US" sz="1800" dirty="0"/>
              <a:t> </a:t>
            </a:r>
            <a:r>
              <a:rPr lang="en-US" sz="1800" dirty="0" err="1"/>
              <a:t>này</a:t>
            </a:r>
            <a:r>
              <a:rPr lang="en-US" sz="1800" dirty="0"/>
              <a:t> , </a:t>
            </a:r>
            <a:r>
              <a:rPr lang="en-US" sz="1800" dirty="0" err="1"/>
              <a:t>bạn</a:t>
            </a:r>
            <a:r>
              <a:rPr lang="en-US" sz="1800" dirty="0"/>
              <a:t> </a:t>
            </a:r>
            <a:r>
              <a:rPr lang="en-US" sz="1800" dirty="0" err="1"/>
              <a:t>được</a:t>
            </a:r>
            <a:r>
              <a:rPr lang="en-US" sz="1800" dirty="0"/>
              <a:t> </a:t>
            </a:r>
            <a:r>
              <a:rPr lang="en-US" sz="1800" dirty="0" err="1"/>
              <a:t>cấp</a:t>
            </a:r>
            <a:r>
              <a:rPr lang="en-US" sz="1800" dirty="0"/>
              <a:t> </a:t>
            </a:r>
            <a:r>
              <a:rPr lang="en-US" sz="1800" dirty="0" err="1"/>
              <a:t>quyền</a:t>
            </a:r>
            <a:r>
              <a:rPr lang="en-US" sz="1800" dirty="0"/>
              <a:t> </a:t>
            </a:r>
            <a:r>
              <a:rPr lang="en-US" sz="1800" dirty="0" err="1"/>
              <a:t>để</a:t>
            </a:r>
            <a:r>
              <a:rPr lang="en-US" sz="1800" dirty="0"/>
              <a:t> </a:t>
            </a:r>
            <a:r>
              <a:rPr lang="en-US" sz="1800" dirty="0" err="1"/>
              <a:t>mở</a:t>
            </a:r>
            <a:r>
              <a:rPr lang="en-US" sz="1800" dirty="0"/>
              <a:t> </a:t>
            </a:r>
            <a:r>
              <a:rPr lang="en-US" sz="1800" dirty="0" err="1"/>
              <a:t>và</a:t>
            </a:r>
            <a:r>
              <a:rPr lang="en-US" sz="1800" dirty="0"/>
              <a:t> </a:t>
            </a:r>
            <a:r>
              <a:rPr lang="en-US" sz="1800" dirty="0" err="1"/>
              <a:t>đọc</a:t>
            </a:r>
            <a:r>
              <a:rPr lang="en-US" sz="1800" dirty="0"/>
              <a:t> file </a:t>
            </a:r>
            <a:r>
              <a:rPr lang="en-US" sz="1800" dirty="0" err="1"/>
              <a:t>đó</a:t>
            </a:r>
            <a:r>
              <a:rPr lang="en-US" sz="1800" dirty="0"/>
              <a:t>. </a:t>
            </a:r>
            <a:r>
              <a:rPr lang="en-US" sz="1800" dirty="0" err="1"/>
              <a:t>Nếu</a:t>
            </a:r>
            <a:r>
              <a:rPr lang="en-US" sz="1800" dirty="0"/>
              <a:t> </a:t>
            </a:r>
            <a:r>
              <a:rPr lang="en-US" sz="1800" dirty="0" err="1"/>
              <a:t>là</a:t>
            </a:r>
            <a:r>
              <a:rPr lang="en-US" sz="1800" dirty="0"/>
              <a:t> </a:t>
            </a:r>
            <a:r>
              <a:rPr lang="en-US" sz="1800" dirty="0" err="1"/>
              <a:t>thư</a:t>
            </a:r>
            <a:r>
              <a:rPr lang="en-US" sz="1800" dirty="0"/>
              <a:t> </a:t>
            </a:r>
            <a:r>
              <a:rPr lang="en-US" sz="1800" dirty="0" err="1"/>
              <a:t>mục</a:t>
            </a:r>
            <a:r>
              <a:rPr lang="en-US" sz="1800" dirty="0"/>
              <a:t> </a:t>
            </a:r>
            <a:r>
              <a:rPr lang="en-US" sz="1800" dirty="0" err="1"/>
              <a:t>thì</a:t>
            </a:r>
            <a:r>
              <a:rPr lang="en-US" sz="1800" dirty="0"/>
              <a:t> </a:t>
            </a:r>
            <a:r>
              <a:rPr lang="en-US" sz="1800" dirty="0" err="1"/>
              <a:t>khi</a:t>
            </a:r>
            <a:r>
              <a:rPr lang="en-US" sz="1800" dirty="0"/>
              <a:t> </a:t>
            </a:r>
            <a:r>
              <a:rPr lang="en-US" sz="1800" dirty="0" err="1"/>
              <a:t>được</a:t>
            </a:r>
            <a:r>
              <a:rPr lang="en-US" sz="1800" dirty="0"/>
              <a:t> </a:t>
            </a:r>
            <a:r>
              <a:rPr lang="en-US" sz="1800" dirty="0" err="1"/>
              <a:t>cấp</a:t>
            </a:r>
            <a:r>
              <a:rPr lang="en-US" sz="1800" dirty="0"/>
              <a:t> </a:t>
            </a:r>
            <a:r>
              <a:rPr lang="en-US" sz="1800" dirty="0" err="1"/>
              <a:t>quyền</a:t>
            </a:r>
            <a:r>
              <a:rPr lang="en-US" sz="1800" dirty="0"/>
              <a:t>, </a:t>
            </a:r>
            <a:r>
              <a:rPr lang="en-US" sz="1800" dirty="0" err="1"/>
              <a:t>bạn</a:t>
            </a:r>
            <a:r>
              <a:rPr lang="en-US" sz="1800" dirty="0"/>
              <a:t> </a:t>
            </a:r>
            <a:r>
              <a:rPr lang="en-US" sz="1800" dirty="0" err="1"/>
              <a:t>có</a:t>
            </a:r>
            <a:r>
              <a:rPr lang="en-US" sz="1800" dirty="0"/>
              <a:t> </a:t>
            </a:r>
            <a:r>
              <a:rPr lang="en-US" sz="1800" dirty="0" err="1"/>
              <a:t>thể</a:t>
            </a:r>
            <a:r>
              <a:rPr lang="en-US" sz="1800" dirty="0"/>
              <a:t> </a:t>
            </a:r>
            <a:r>
              <a:rPr lang="en-US" sz="1800" dirty="0" err="1"/>
              <a:t>hiển</a:t>
            </a:r>
            <a:r>
              <a:rPr lang="en-US" sz="1800" dirty="0"/>
              <a:t> </a:t>
            </a:r>
            <a:r>
              <a:rPr lang="en-US" sz="1800" dirty="0" err="1"/>
              <a:t>thị</a:t>
            </a:r>
            <a:r>
              <a:rPr lang="en-US" sz="1800" dirty="0"/>
              <a:t> </a:t>
            </a:r>
            <a:r>
              <a:rPr lang="en-US" sz="1800" dirty="0" err="1"/>
              <a:t>được</a:t>
            </a:r>
            <a:r>
              <a:rPr lang="en-US" sz="1800" dirty="0"/>
              <a:t> </a:t>
            </a:r>
            <a:r>
              <a:rPr lang="en-US" sz="1800" dirty="0" err="1"/>
              <a:t>nội</a:t>
            </a:r>
            <a:r>
              <a:rPr lang="en-US" sz="1800" dirty="0"/>
              <a:t> dung ở </a:t>
            </a:r>
            <a:r>
              <a:rPr lang="en-US" sz="1800" dirty="0" err="1"/>
              <a:t>trong</a:t>
            </a:r>
            <a:r>
              <a:rPr lang="en-US" sz="1800" dirty="0"/>
              <a:t> </a:t>
            </a:r>
            <a:r>
              <a:rPr lang="en-US" sz="1800" dirty="0" err="1"/>
              <a:t>thư</a:t>
            </a:r>
            <a:r>
              <a:rPr lang="en-US" sz="1800" dirty="0"/>
              <a:t> </a:t>
            </a:r>
            <a:r>
              <a:rPr lang="en-US" sz="1800" dirty="0" err="1"/>
              <a:t>mục</a:t>
            </a:r>
            <a:r>
              <a:rPr lang="en-US" sz="1800" dirty="0"/>
              <a:t> </a:t>
            </a:r>
            <a:r>
              <a:rPr lang="en-US" sz="1800" dirty="0" err="1"/>
              <a:t>đó</a:t>
            </a:r>
            <a:r>
              <a:rPr lang="en-US" sz="1800" dirty="0"/>
              <a:t>.</a:t>
            </a:r>
          </a:p>
          <a:p>
            <a:pPr marL="0" indent="0">
              <a:buNone/>
            </a:pPr>
            <a:endParaRPr lang="en-US" sz="1800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sz="1800" dirty="0"/>
              <a:t> Write: </a:t>
            </a:r>
            <a:r>
              <a:rPr lang="en-US" sz="1800" dirty="0" err="1"/>
              <a:t>Với</a:t>
            </a:r>
            <a:r>
              <a:rPr lang="en-US" sz="1800" dirty="0"/>
              <a:t> </a:t>
            </a:r>
            <a:r>
              <a:rPr lang="en-US" sz="1800" dirty="0" err="1"/>
              <a:t>quyền</a:t>
            </a:r>
            <a:r>
              <a:rPr lang="en-US" sz="1800" dirty="0"/>
              <a:t> </a:t>
            </a:r>
            <a:r>
              <a:rPr lang="en-US" sz="1800" dirty="0">
                <a:solidFill>
                  <a:srgbClr val="FF0000"/>
                </a:solidFill>
              </a:rPr>
              <a:t>write, </a:t>
            </a:r>
            <a:r>
              <a:rPr lang="en-US" sz="1800" dirty="0" err="1"/>
              <a:t>bạn</a:t>
            </a:r>
            <a:r>
              <a:rPr lang="en-US" sz="1800" dirty="0"/>
              <a:t> </a:t>
            </a:r>
            <a:r>
              <a:rPr lang="en-US" sz="1800" dirty="0" err="1"/>
              <a:t>được</a:t>
            </a:r>
            <a:r>
              <a:rPr lang="en-US" sz="1800" dirty="0"/>
              <a:t> </a:t>
            </a:r>
            <a:r>
              <a:rPr lang="en-US" sz="1800" dirty="0" err="1"/>
              <a:t>cấp</a:t>
            </a:r>
            <a:r>
              <a:rPr lang="en-US" sz="1800" dirty="0"/>
              <a:t> </a:t>
            </a:r>
            <a:r>
              <a:rPr lang="en-US" sz="1800" dirty="0" err="1"/>
              <a:t>quyền</a:t>
            </a:r>
            <a:r>
              <a:rPr lang="en-US" sz="1800" dirty="0"/>
              <a:t> </a:t>
            </a:r>
            <a:r>
              <a:rPr lang="en-US" sz="1800" dirty="0" err="1"/>
              <a:t>để</a:t>
            </a:r>
            <a:r>
              <a:rPr lang="en-US" sz="1800" dirty="0"/>
              <a:t> </a:t>
            </a:r>
            <a:r>
              <a:rPr lang="en-US" sz="1800" dirty="0" err="1"/>
              <a:t>điều</a:t>
            </a:r>
            <a:r>
              <a:rPr lang="en-US" sz="1800" dirty="0"/>
              <a:t> </a:t>
            </a:r>
            <a:r>
              <a:rPr lang="en-US" sz="1800" dirty="0" err="1"/>
              <a:t>chỉnh</a:t>
            </a:r>
            <a:r>
              <a:rPr lang="en-US" sz="1800" dirty="0"/>
              <a:t> </a:t>
            </a:r>
            <a:r>
              <a:rPr lang="en-US" sz="1800" dirty="0" err="1"/>
              <a:t>nội</a:t>
            </a:r>
            <a:r>
              <a:rPr lang="en-US" sz="1800" dirty="0"/>
              <a:t> dung </a:t>
            </a:r>
            <a:r>
              <a:rPr lang="en-US" sz="1800" dirty="0" err="1"/>
              <a:t>của</a:t>
            </a:r>
            <a:r>
              <a:rPr lang="en-US" sz="1800" dirty="0"/>
              <a:t> </a:t>
            </a:r>
            <a:r>
              <a:rPr lang="en-US" sz="1800" dirty="0" err="1"/>
              <a:t>một</a:t>
            </a:r>
            <a:r>
              <a:rPr lang="en-US" sz="1800" dirty="0"/>
              <a:t> file. </a:t>
            </a:r>
            <a:r>
              <a:rPr lang="en-US" sz="1800" dirty="0" err="1"/>
              <a:t>Với</a:t>
            </a:r>
            <a:r>
              <a:rPr lang="en-US" sz="1800" dirty="0"/>
              <a:t> </a:t>
            </a:r>
            <a:r>
              <a:rPr lang="en-US" sz="1800" dirty="0" err="1"/>
              <a:t>thư</a:t>
            </a:r>
            <a:r>
              <a:rPr lang="en-US" sz="1800" dirty="0"/>
              <a:t> </a:t>
            </a:r>
            <a:r>
              <a:rPr lang="en-US" sz="1800" dirty="0" err="1"/>
              <a:t>mục</a:t>
            </a:r>
            <a:r>
              <a:rPr lang="en-US" sz="1800" dirty="0"/>
              <a:t>, </a:t>
            </a:r>
            <a:r>
              <a:rPr lang="en-US" sz="1800" dirty="0" err="1"/>
              <a:t>nếu</a:t>
            </a:r>
            <a:r>
              <a:rPr lang="en-US" sz="1800" dirty="0"/>
              <a:t> </a:t>
            </a:r>
            <a:r>
              <a:rPr lang="en-US" sz="1800" dirty="0" err="1"/>
              <a:t>được</a:t>
            </a:r>
            <a:r>
              <a:rPr lang="en-US" sz="1800" dirty="0"/>
              <a:t> </a:t>
            </a:r>
            <a:r>
              <a:rPr lang="en-US" sz="1800" dirty="0" err="1"/>
              <a:t>cấp</a:t>
            </a:r>
            <a:r>
              <a:rPr lang="en-US" sz="1800" dirty="0"/>
              <a:t> </a:t>
            </a:r>
            <a:r>
              <a:rPr lang="en-US" sz="1800" dirty="0" err="1"/>
              <a:t>quyền</a:t>
            </a:r>
            <a:r>
              <a:rPr lang="en-US" sz="1800" dirty="0"/>
              <a:t> write, </a:t>
            </a:r>
            <a:r>
              <a:rPr lang="en-US" sz="1800" dirty="0" err="1"/>
              <a:t>bạn</a:t>
            </a:r>
            <a:r>
              <a:rPr lang="en-US" sz="1800" dirty="0"/>
              <a:t> </a:t>
            </a:r>
            <a:r>
              <a:rPr lang="en-US" sz="1800" dirty="0" err="1"/>
              <a:t>có</a:t>
            </a:r>
            <a:r>
              <a:rPr lang="en-US" sz="1800" dirty="0"/>
              <a:t> </a:t>
            </a:r>
            <a:r>
              <a:rPr lang="en-US" sz="1800" dirty="0" err="1"/>
              <a:t>thể</a:t>
            </a:r>
            <a:r>
              <a:rPr lang="en-US" sz="1800" dirty="0"/>
              <a:t> </a:t>
            </a:r>
            <a:r>
              <a:rPr lang="en-US" sz="1800" dirty="0" err="1"/>
              <a:t>tạo</a:t>
            </a:r>
            <a:r>
              <a:rPr lang="en-US" sz="1800" dirty="0"/>
              <a:t> </a:t>
            </a:r>
            <a:r>
              <a:rPr lang="en-US" sz="1800" dirty="0" err="1"/>
              <a:t>mới</a:t>
            </a:r>
            <a:r>
              <a:rPr lang="en-US" sz="1800" dirty="0"/>
              <a:t>, </a:t>
            </a:r>
            <a:r>
              <a:rPr lang="en-US" sz="1800" dirty="0" err="1"/>
              <a:t>xóa</a:t>
            </a:r>
            <a:r>
              <a:rPr lang="en-US" sz="1800" dirty="0"/>
              <a:t> </a:t>
            </a:r>
            <a:r>
              <a:rPr lang="en-US" sz="1800" dirty="0" err="1"/>
              <a:t>bỏ</a:t>
            </a:r>
            <a:r>
              <a:rPr lang="en-US" sz="1800" dirty="0"/>
              <a:t> , </a:t>
            </a:r>
            <a:r>
              <a:rPr lang="en-US" sz="1800" dirty="0" err="1"/>
              <a:t>hoặc</a:t>
            </a:r>
            <a:r>
              <a:rPr lang="en-US" sz="1800" dirty="0"/>
              <a:t> </a:t>
            </a:r>
            <a:r>
              <a:rPr lang="en-US" sz="1800" dirty="0" err="1"/>
              <a:t>đổi</a:t>
            </a:r>
            <a:r>
              <a:rPr lang="en-US" sz="1800" dirty="0"/>
              <a:t> </a:t>
            </a:r>
            <a:r>
              <a:rPr lang="en-US" sz="1800" dirty="0" err="1"/>
              <a:t>tên</a:t>
            </a:r>
            <a:r>
              <a:rPr lang="en-US" sz="1800" dirty="0"/>
              <a:t> file </a:t>
            </a:r>
            <a:r>
              <a:rPr lang="en-US" sz="1800" dirty="0" err="1"/>
              <a:t>trong</a:t>
            </a:r>
            <a:r>
              <a:rPr lang="en-US" sz="1800" dirty="0"/>
              <a:t> </a:t>
            </a:r>
            <a:r>
              <a:rPr lang="en-US" sz="1800" dirty="0" err="1"/>
              <a:t>thư</a:t>
            </a:r>
            <a:r>
              <a:rPr lang="en-US" sz="1800" dirty="0"/>
              <a:t> </a:t>
            </a:r>
            <a:r>
              <a:rPr lang="en-US" sz="1800" dirty="0" err="1"/>
              <a:t>mục</a:t>
            </a:r>
            <a:r>
              <a:rPr lang="en-US" sz="1800" dirty="0"/>
              <a:t> </a:t>
            </a:r>
            <a:r>
              <a:rPr lang="en-US" sz="1800" dirty="0" err="1"/>
              <a:t>đó</a:t>
            </a:r>
            <a:r>
              <a:rPr lang="en-US" sz="1800" dirty="0"/>
              <a:t>.</a:t>
            </a:r>
          </a:p>
          <a:p>
            <a:pPr>
              <a:buFont typeface="Wingdings" panose="05000000000000000000" pitchFamily="2" charset="2"/>
              <a:buChar char="q"/>
            </a:pPr>
            <a:endParaRPr lang="en-US" sz="1800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sz="1800" dirty="0"/>
              <a:t> Execute: Ở Windows, </a:t>
            </a:r>
            <a:r>
              <a:rPr lang="en-US" sz="1800" dirty="0" err="1"/>
              <a:t>một</a:t>
            </a:r>
            <a:r>
              <a:rPr lang="en-US" sz="1800" dirty="0"/>
              <a:t> </a:t>
            </a:r>
            <a:r>
              <a:rPr lang="en-US" sz="1800" dirty="0" err="1"/>
              <a:t>chương</a:t>
            </a:r>
            <a:r>
              <a:rPr lang="en-US" sz="1800" dirty="0"/>
              <a:t> </a:t>
            </a:r>
            <a:r>
              <a:rPr lang="en-US" sz="1800" dirty="0" err="1"/>
              <a:t>trình</a:t>
            </a:r>
            <a:r>
              <a:rPr lang="en-US" sz="1800" dirty="0"/>
              <a:t> </a:t>
            </a:r>
            <a:r>
              <a:rPr lang="en-US" sz="1800" dirty="0" err="1"/>
              <a:t>thực</a:t>
            </a:r>
            <a:r>
              <a:rPr lang="en-US" sz="1800" dirty="0"/>
              <a:t> </a:t>
            </a:r>
            <a:r>
              <a:rPr lang="en-US" sz="1800" dirty="0" err="1"/>
              <a:t>thi</a:t>
            </a:r>
            <a:r>
              <a:rPr lang="en-US" sz="1800" dirty="0"/>
              <a:t> </a:t>
            </a:r>
            <a:r>
              <a:rPr lang="en-US" sz="1800" dirty="0" err="1"/>
              <a:t>có</a:t>
            </a:r>
            <a:r>
              <a:rPr lang="en-US" sz="1800" dirty="0"/>
              <a:t> </a:t>
            </a:r>
            <a:r>
              <a:rPr lang="en-US" sz="1800" dirty="0" err="1"/>
              <a:t>đuôi</a:t>
            </a:r>
            <a:r>
              <a:rPr lang="en-US" sz="1800" dirty="0"/>
              <a:t> </a:t>
            </a:r>
            <a:r>
              <a:rPr lang="en-US" sz="1800" dirty="0" err="1"/>
              <a:t>mở</a:t>
            </a:r>
            <a:r>
              <a:rPr lang="en-US" sz="1800" dirty="0"/>
              <a:t> </a:t>
            </a:r>
            <a:r>
              <a:rPr lang="en-US" sz="1800" dirty="0" err="1"/>
              <a:t>rộng</a:t>
            </a:r>
            <a:r>
              <a:rPr lang="en-US" sz="1800" dirty="0"/>
              <a:t> </a:t>
            </a:r>
            <a:r>
              <a:rPr lang="en-US" sz="1800" dirty="0" err="1"/>
              <a:t>là</a:t>
            </a:r>
            <a:r>
              <a:rPr lang="en-US" sz="1800" dirty="0"/>
              <a:t> “.exe”, </a:t>
            </a:r>
            <a:r>
              <a:rPr lang="en-US" sz="1800" dirty="0" err="1"/>
              <a:t>thì</a:t>
            </a:r>
            <a:r>
              <a:rPr lang="en-US" sz="1800" dirty="0"/>
              <a:t> </a:t>
            </a:r>
            <a:r>
              <a:rPr lang="en-US" sz="1800" dirty="0" err="1"/>
              <a:t>rất</a:t>
            </a:r>
            <a:r>
              <a:rPr lang="en-US" sz="1800" dirty="0"/>
              <a:t> </a:t>
            </a:r>
            <a:r>
              <a:rPr lang="en-US" sz="1800" dirty="0" err="1"/>
              <a:t>dễ</a:t>
            </a:r>
            <a:r>
              <a:rPr lang="en-US" sz="1800" dirty="0"/>
              <a:t> </a:t>
            </a:r>
            <a:r>
              <a:rPr lang="en-US" sz="1800" dirty="0" err="1"/>
              <a:t>để</a:t>
            </a:r>
            <a:r>
              <a:rPr lang="en-US" sz="1800" dirty="0"/>
              <a:t> </a:t>
            </a:r>
            <a:r>
              <a:rPr lang="en-US" sz="1800" dirty="0" err="1"/>
              <a:t>chạy</a:t>
            </a:r>
            <a:r>
              <a:rPr lang="en-US" sz="1800" dirty="0"/>
              <a:t> </a:t>
            </a:r>
            <a:r>
              <a:rPr lang="en-US" sz="1800" dirty="0" err="1"/>
              <a:t>chương</a:t>
            </a:r>
            <a:r>
              <a:rPr lang="en-US" sz="1800" dirty="0"/>
              <a:t> </a:t>
            </a:r>
            <a:r>
              <a:rPr lang="en-US" sz="1800" dirty="0" err="1"/>
              <a:t>trình</a:t>
            </a:r>
            <a:r>
              <a:rPr lang="en-US" sz="1800" dirty="0"/>
              <a:t> </a:t>
            </a:r>
            <a:r>
              <a:rPr lang="en-US" sz="1800" dirty="0" err="1"/>
              <a:t>đó</a:t>
            </a:r>
            <a:r>
              <a:rPr lang="en-US" sz="1800" dirty="0"/>
              <a:t>, </a:t>
            </a:r>
            <a:r>
              <a:rPr lang="en-US" sz="1800" dirty="0" err="1"/>
              <a:t>nhưng</a:t>
            </a:r>
            <a:r>
              <a:rPr lang="en-US" sz="1800" dirty="0"/>
              <a:t> ở </a:t>
            </a:r>
            <a:r>
              <a:rPr lang="en-US" sz="1800" dirty="0" err="1"/>
              <a:t>trên</a:t>
            </a:r>
            <a:r>
              <a:rPr lang="en-US" sz="1800" dirty="0"/>
              <a:t> Linux </a:t>
            </a:r>
            <a:r>
              <a:rPr lang="en-US" sz="1800" dirty="0" err="1"/>
              <a:t>nếu</a:t>
            </a:r>
            <a:r>
              <a:rPr lang="en-US" sz="1800" dirty="0"/>
              <a:t> </a:t>
            </a:r>
            <a:r>
              <a:rPr lang="en-US" sz="1800" dirty="0" err="1"/>
              <a:t>không</a:t>
            </a:r>
            <a:r>
              <a:rPr lang="en-US" sz="1800" dirty="0"/>
              <a:t> </a:t>
            </a:r>
            <a:r>
              <a:rPr lang="en-US" sz="1800" dirty="0" err="1"/>
              <a:t>có</a:t>
            </a:r>
            <a:r>
              <a:rPr lang="en-US" sz="1800" dirty="0"/>
              <a:t> </a:t>
            </a:r>
            <a:r>
              <a:rPr lang="en-US" sz="1800" dirty="0" err="1"/>
              <a:t>quyền</a:t>
            </a:r>
            <a:r>
              <a:rPr lang="en-US" sz="1800" dirty="0"/>
              <a:t> </a:t>
            </a:r>
            <a:r>
              <a:rPr lang="en-US" sz="1800" dirty="0" err="1"/>
              <a:t>này</a:t>
            </a:r>
            <a:r>
              <a:rPr lang="en-US" sz="1800" dirty="0"/>
              <a:t> </a:t>
            </a:r>
            <a:r>
              <a:rPr lang="en-US" sz="1800" dirty="0" err="1"/>
              <a:t>thì</a:t>
            </a:r>
            <a:r>
              <a:rPr lang="en-US" sz="1800" dirty="0"/>
              <a:t> </a:t>
            </a:r>
            <a:r>
              <a:rPr lang="en-US" sz="1800" dirty="0" err="1"/>
              <a:t>không</a:t>
            </a:r>
            <a:r>
              <a:rPr lang="en-US" sz="1800" dirty="0"/>
              <a:t> </a:t>
            </a:r>
            <a:r>
              <a:rPr lang="en-US" sz="1800" dirty="0" err="1"/>
              <a:t>thể</a:t>
            </a:r>
            <a:r>
              <a:rPr lang="en-US" sz="1800" dirty="0"/>
              <a:t> </a:t>
            </a:r>
            <a:r>
              <a:rPr lang="en-US" sz="1800" dirty="0" err="1"/>
              <a:t>chạy</a:t>
            </a:r>
            <a:r>
              <a:rPr lang="en-US" sz="1800" dirty="0"/>
              <a:t> </a:t>
            </a:r>
            <a:r>
              <a:rPr lang="en-US" sz="1800" dirty="0" err="1"/>
              <a:t>chương</a:t>
            </a:r>
            <a:r>
              <a:rPr lang="en-US" sz="1800" dirty="0"/>
              <a:t> </a:t>
            </a:r>
            <a:r>
              <a:rPr lang="en-US" sz="1800" dirty="0" err="1"/>
              <a:t>trình</a:t>
            </a:r>
            <a:r>
              <a:rPr lang="en-US" sz="1800" dirty="0"/>
              <a:t> </a:t>
            </a:r>
            <a:r>
              <a:rPr lang="en-US" sz="1800" dirty="0" err="1"/>
              <a:t>cho</a:t>
            </a:r>
            <a:r>
              <a:rPr lang="en-US" sz="1800" dirty="0"/>
              <a:t> </a:t>
            </a:r>
            <a:r>
              <a:rPr lang="en-US" sz="1800" dirty="0" err="1"/>
              <a:t>đến</a:t>
            </a:r>
            <a:r>
              <a:rPr lang="en-US" sz="1800" dirty="0"/>
              <a:t> </a:t>
            </a:r>
            <a:r>
              <a:rPr lang="en-US" sz="1800" dirty="0" err="1"/>
              <a:t>khi</a:t>
            </a:r>
            <a:r>
              <a:rPr lang="en-US" sz="1800" dirty="0"/>
              <a:t> </a:t>
            </a:r>
            <a:r>
              <a:rPr lang="en-US" sz="1800" dirty="0" err="1"/>
              <a:t>quyền</a:t>
            </a:r>
            <a:r>
              <a:rPr lang="en-US" sz="1800" dirty="0"/>
              <a:t> </a:t>
            </a:r>
            <a:r>
              <a:rPr lang="en-US" sz="1800" dirty="0">
                <a:solidFill>
                  <a:srgbClr val="FF0000"/>
                </a:solidFill>
              </a:rPr>
              <a:t>execute</a:t>
            </a:r>
            <a:r>
              <a:rPr lang="en-US" sz="1800" dirty="0"/>
              <a:t> </a:t>
            </a:r>
            <a:r>
              <a:rPr lang="en-US" sz="1800" dirty="0" err="1"/>
              <a:t>được</a:t>
            </a:r>
            <a:r>
              <a:rPr lang="en-US" sz="1800" dirty="0"/>
              <a:t> </a:t>
            </a:r>
            <a:r>
              <a:rPr lang="en-US" sz="1800" dirty="0" err="1"/>
              <a:t>bật</a:t>
            </a:r>
            <a:r>
              <a:rPr lang="en-US" sz="1800" dirty="0"/>
              <a:t>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AA3DA3-356B-C1F4-B440-4AFFAB1AC2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2E2857D-2FF2-42ED-8546-B099814BD6AF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viar Dreams" panose="020B04020202040205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81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viar Dreams" panose="020B04020202040205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6590258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1E1A3E-98CF-B1BB-FF63-C015E3E9F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9. User – group and permission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E834BC-CBE0-6A98-BE6E-8E0C01B063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sz="1800" dirty="0"/>
              <a:t> Khi </a:t>
            </a:r>
            <a:r>
              <a:rPr lang="en-US" sz="1800" dirty="0" err="1"/>
              <a:t>tạo</a:t>
            </a:r>
            <a:r>
              <a:rPr lang="en-US" sz="1800" dirty="0"/>
              <a:t> </a:t>
            </a:r>
            <a:r>
              <a:rPr lang="en-US" sz="1800" dirty="0" err="1"/>
              <a:t>các</a:t>
            </a:r>
            <a:r>
              <a:rPr lang="en-US" sz="1800" dirty="0"/>
              <a:t> file </a:t>
            </a:r>
            <a:r>
              <a:rPr lang="en-US" sz="1800" dirty="0" err="1"/>
              <a:t>hoặc</a:t>
            </a:r>
            <a:r>
              <a:rPr lang="en-US" sz="1800" dirty="0"/>
              <a:t> directory </a:t>
            </a:r>
            <a:r>
              <a:rPr lang="en-US" sz="1800" dirty="0" err="1"/>
              <a:t>mới</a:t>
            </a:r>
            <a:r>
              <a:rPr lang="en-US" sz="1800" dirty="0"/>
              <a:t>, </a:t>
            </a:r>
            <a:r>
              <a:rPr lang="en-US" sz="1800" dirty="0" err="1"/>
              <a:t>nó</a:t>
            </a:r>
            <a:r>
              <a:rPr lang="en-US" sz="1800" dirty="0"/>
              <a:t> </a:t>
            </a:r>
            <a:r>
              <a:rPr lang="en-US" sz="1800" dirty="0" err="1"/>
              <a:t>sẽ</a:t>
            </a:r>
            <a:r>
              <a:rPr lang="en-US" sz="1800" dirty="0"/>
              <a:t> </a:t>
            </a:r>
            <a:r>
              <a:rPr lang="en-US" sz="1800" dirty="0" err="1"/>
              <a:t>thuộc</a:t>
            </a:r>
            <a:r>
              <a:rPr lang="en-US" sz="1800" dirty="0"/>
              <a:t> </a:t>
            </a:r>
            <a:r>
              <a:rPr lang="en-US" sz="1800" dirty="0" err="1"/>
              <a:t>về</a:t>
            </a:r>
            <a:r>
              <a:rPr lang="en-US" sz="1800" dirty="0"/>
              <a:t> user </a:t>
            </a:r>
            <a:r>
              <a:rPr lang="en-US" sz="1800" dirty="0" err="1"/>
              <a:t>hiện</a:t>
            </a:r>
            <a:r>
              <a:rPr lang="en-US" sz="1800" dirty="0"/>
              <a:t> </a:t>
            </a:r>
            <a:r>
              <a:rPr lang="en-US" sz="1800" dirty="0" err="1"/>
              <a:t>tại</a:t>
            </a:r>
            <a:r>
              <a:rPr lang="en-US" sz="1800" dirty="0"/>
              <a:t> </a:t>
            </a:r>
            <a:r>
              <a:rPr lang="en-US" sz="1800" dirty="0" err="1"/>
              <a:t>cũng</a:t>
            </a:r>
            <a:r>
              <a:rPr lang="en-US" sz="1800" dirty="0"/>
              <a:t> </a:t>
            </a:r>
            <a:r>
              <a:rPr lang="en-US" sz="1800" dirty="0" err="1"/>
              <a:t>như</a:t>
            </a:r>
            <a:r>
              <a:rPr lang="en-US" sz="1800" dirty="0"/>
              <a:t> group </a:t>
            </a:r>
            <a:r>
              <a:rPr lang="en-US" sz="1800" dirty="0" err="1"/>
              <a:t>mà</a:t>
            </a:r>
            <a:r>
              <a:rPr lang="en-US" sz="1800" dirty="0"/>
              <a:t> </a:t>
            </a:r>
            <a:r>
              <a:rPr lang="en-US" sz="1800" dirty="0" err="1"/>
              <a:t>chứa</a:t>
            </a:r>
            <a:r>
              <a:rPr lang="en-US" sz="1800" dirty="0"/>
              <a:t> user </a:t>
            </a:r>
            <a:r>
              <a:rPr lang="en-US" sz="1800" dirty="0" err="1"/>
              <a:t>đó</a:t>
            </a:r>
            <a:r>
              <a:rPr lang="en-US" sz="1800" dirty="0"/>
              <a:t> </a:t>
            </a:r>
            <a:r>
              <a:rPr lang="en-US" sz="1800" dirty="0" err="1"/>
              <a:t>và</a:t>
            </a:r>
            <a:r>
              <a:rPr lang="en-US" sz="1800" dirty="0"/>
              <a:t> </a:t>
            </a:r>
            <a:r>
              <a:rPr lang="en-US" sz="1800" dirty="0" err="1"/>
              <a:t>đồng</a:t>
            </a:r>
            <a:r>
              <a:rPr lang="en-US" sz="1800" dirty="0"/>
              <a:t> </a:t>
            </a:r>
            <a:r>
              <a:rPr lang="en-US" sz="1800" dirty="0" err="1"/>
              <a:t>thời</a:t>
            </a:r>
            <a:r>
              <a:rPr lang="en-US" sz="1800" dirty="0"/>
              <a:t> </a:t>
            </a:r>
            <a:r>
              <a:rPr lang="en-US" sz="1800" dirty="0" err="1"/>
              <a:t>có</a:t>
            </a:r>
            <a:r>
              <a:rPr lang="en-US" sz="1800" dirty="0"/>
              <a:t> </a:t>
            </a:r>
            <a:r>
              <a:rPr lang="en-US" sz="1800" dirty="0" err="1"/>
              <a:t>chứa</a:t>
            </a:r>
            <a:r>
              <a:rPr lang="en-US" sz="1800" dirty="0"/>
              <a:t> </a:t>
            </a:r>
            <a:r>
              <a:rPr lang="en-US" sz="1800" dirty="0" err="1"/>
              <a:t>một</a:t>
            </a:r>
            <a:r>
              <a:rPr lang="en-US" sz="1800" dirty="0"/>
              <a:t> </a:t>
            </a:r>
            <a:r>
              <a:rPr lang="en-US" sz="1800" dirty="0" err="1"/>
              <a:t>số</a:t>
            </a:r>
            <a:r>
              <a:rPr lang="en-US" sz="1800" dirty="0"/>
              <a:t> permissions.</a:t>
            </a:r>
          </a:p>
          <a:p>
            <a:pPr marL="0" indent="0">
              <a:buNone/>
            </a:pPr>
            <a:r>
              <a:rPr lang="en-US" sz="1800" dirty="0"/>
              <a:t>Error: </a:t>
            </a:r>
            <a:r>
              <a:rPr lang="en-US" sz="1800" dirty="0" err="1"/>
              <a:t>Một</a:t>
            </a:r>
            <a:r>
              <a:rPr lang="en-US" sz="1800" dirty="0"/>
              <a:t> </a:t>
            </a:r>
            <a:r>
              <a:rPr lang="en-US" sz="1800" dirty="0" err="1"/>
              <a:t>lỗi</a:t>
            </a:r>
            <a:r>
              <a:rPr lang="en-US" sz="1800" dirty="0"/>
              <a:t> hay </a:t>
            </a:r>
            <a:r>
              <a:rPr lang="en-US" sz="1800" dirty="0" err="1"/>
              <a:t>mắc</a:t>
            </a:r>
            <a:r>
              <a:rPr lang="en-US" sz="1800" dirty="0"/>
              <a:t> </a:t>
            </a:r>
            <a:r>
              <a:rPr lang="en-US" sz="1800" dirty="0" err="1"/>
              <a:t>phải</a:t>
            </a:r>
            <a:r>
              <a:rPr lang="en-US" sz="1800" dirty="0"/>
              <a:t> ở </a:t>
            </a:r>
            <a:r>
              <a:rPr lang="en-US" sz="1800" dirty="0" err="1"/>
              <a:t>trên</a:t>
            </a:r>
            <a:r>
              <a:rPr lang="en-US" sz="1800" dirty="0"/>
              <a:t> Linux </a:t>
            </a:r>
            <a:r>
              <a:rPr lang="en-US" sz="1800" dirty="0">
                <a:solidFill>
                  <a:srgbClr val="FF0000"/>
                </a:solidFill>
              </a:rPr>
              <a:t>“Permission Denied”</a:t>
            </a:r>
          </a:p>
          <a:p>
            <a:pPr marL="0" indent="0">
              <a:buNone/>
            </a:pP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C04A12-C40C-8B91-8377-A15FE8E467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4852" y="3296401"/>
            <a:ext cx="4657725" cy="3152775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8B3E2D7-79BD-BED5-4630-E247FC464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2E2857D-2FF2-42ED-8546-B099814BD6AF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viar Dreams" panose="020B04020202040205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82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viar Dreams" panose="020B04020202040205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728727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33975-C17C-D9F7-179B-96A471A4E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9. User – group and permission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47F1C4-6E35-E64D-E90C-E76375A3FD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 err="1"/>
              <a:t>Để</a:t>
            </a:r>
            <a:r>
              <a:rPr lang="en-US" sz="1800" dirty="0"/>
              <a:t> </a:t>
            </a:r>
            <a:r>
              <a:rPr lang="en-US" sz="1800" dirty="0" err="1"/>
              <a:t>xem</a:t>
            </a:r>
            <a:r>
              <a:rPr lang="en-US" sz="1800" dirty="0"/>
              <a:t> </a:t>
            </a:r>
            <a:r>
              <a:rPr lang="en-US" sz="1800" dirty="0" err="1"/>
              <a:t>các</a:t>
            </a:r>
            <a:r>
              <a:rPr lang="en-US" sz="1800" dirty="0"/>
              <a:t> permission </a:t>
            </a:r>
            <a:r>
              <a:rPr lang="en-US" sz="1800" dirty="0" err="1"/>
              <a:t>của</a:t>
            </a:r>
            <a:r>
              <a:rPr lang="en-US" sz="1800" dirty="0"/>
              <a:t> </a:t>
            </a:r>
            <a:r>
              <a:rPr lang="en-US" sz="1800" dirty="0" err="1"/>
              <a:t>một</a:t>
            </a:r>
            <a:r>
              <a:rPr lang="en-US" sz="1800" dirty="0"/>
              <a:t> file </a:t>
            </a:r>
            <a:r>
              <a:rPr lang="en-US" sz="1800" dirty="0" err="1"/>
              <a:t>với</a:t>
            </a:r>
            <a:r>
              <a:rPr lang="en-US" sz="1800" dirty="0"/>
              <a:t> </a:t>
            </a:r>
            <a:r>
              <a:rPr lang="en-US" sz="1800" dirty="0" err="1"/>
              <a:t>lệnh</a:t>
            </a:r>
            <a:r>
              <a:rPr lang="en-US" sz="1800" dirty="0"/>
              <a:t>: ls – l &lt;</a:t>
            </a:r>
            <a:r>
              <a:rPr lang="en-US" sz="1800" dirty="0" err="1"/>
              <a:t>tên</a:t>
            </a:r>
            <a:r>
              <a:rPr lang="en-US" sz="1800" dirty="0"/>
              <a:t> file&gt;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C2B477-32FD-0BB5-8BBC-DA23BADF59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8732" y="2364096"/>
            <a:ext cx="5047736" cy="3875231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CF6171-EC48-10A9-FEB8-616114321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2E2857D-2FF2-42ED-8546-B099814BD6AF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viar Dreams" panose="020B04020202040205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83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viar Dreams" panose="020B04020202040205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3360430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62F10B-E226-1C04-D3C3-97AA81BBA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9. User – group and permission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311385-C9E6-0A58-727D-4B86B26E1A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Changing file/ directory permission in Linux</a:t>
            </a:r>
          </a:p>
          <a:p>
            <a:pPr marL="0" indent="0">
              <a:buNone/>
            </a:pPr>
            <a:r>
              <a:rPr lang="en-US" sz="1800" dirty="0"/>
              <a:t>    </a:t>
            </a:r>
            <a:r>
              <a:rPr lang="en-US" sz="1800" dirty="0" err="1"/>
              <a:t>Thay</a:t>
            </a:r>
            <a:r>
              <a:rPr lang="en-US" sz="1800" dirty="0"/>
              <a:t> </a:t>
            </a:r>
            <a:r>
              <a:rPr lang="en-US" sz="1800" dirty="0" err="1"/>
              <a:t>đổi</a:t>
            </a:r>
            <a:r>
              <a:rPr lang="en-US" sz="1800" dirty="0"/>
              <a:t>/ </a:t>
            </a:r>
            <a:r>
              <a:rPr lang="en-US" sz="1800" dirty="0" err="1"/>
              <a:t>phân</a:t>
            </a:r>
            <a:r>
              <a:rPr lang="en-US" sz="1800" dirty="0"/>
              <a:t> </a:t>
            </a:r>
            <a:r>
              <a:rPr lang="en-US" sz="1800" dirty="0" err="1"/>
              <a:t>quyền</a:t>
            </a:r>
            <a:r>
              <a:rPr lang="en-US" sz="1800" dirty="0"/>
              <a:t> </a:t>
            </a:r>
            <a:r>
              <a:rPr lang="en-US" sz="1800" dirty="0" err="1"/>
              <a:t>cho</a:t>
            </a:r>
            <a:r>
              <a:rPr lang="en-US" sz="1800" dirty="0"/>
              <a:t> </a:t>
            </a:r>
            <a:r>
              <a:rPr lang="en-US" sz="1800" dirty="0" err="1"/>
              <a:t>một</a:t>
            </a:r>
            <a:r>
              <a:rPr lang="en-US" sz="1800" dirty="0"/>
              <a:t> file, </a:t>
            </a:r>
            <a:r>
              <a:rPr lang="en-US" sz="1800" dirty="0" err="1"/>
              <a:t>sử</a:t>
            </a:r>
            <a:r>
              <a:rPr lang="en-US" sz="1800" dirty="0"/>
              <a:t> </a:t>
            </a:r>
            <a:r>
              <a:rPr lang="en-US" sz="1800" dirty="0" err="1"/>
              <a:t>dụng</a:t>
            </a:r>
            <a:r>
              <a:rPr lang="en-US" sz="1800" dirty="0"/>
              <a:t> </a:t>
            </a:r>
            <a:r>
              <a:rPr lang="en-US" sz="1800" dirty="0" err="1"/>
              <a:t>lệnh</a:t>
            </a:r>
            <a:r>
              <a:rPr lang="en-US" sz="1800" dirty="0"/>
              <a:t>: </a:t>
            </a:r>
            <a:r>
              <a:rPr lang="en-US" sz="1800" dirty="0" err="1">
                <a:solidFill>
                  <a:schemeClr val="accent1">
                    <a:lumMod val="75000"/>
                  </a:schemeClr>
                </a:solidFill>
              </a:rPr>
              <a:t>chmod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</a:rPr>
              <a:t> &lt;</a:t>
            </a:r>
            <a:r>
              <a:rPr lang="en-US" sz="1800" dirty="0" err="1">
                <a:solidFill>
                  <a:schemeClr val="accent1">
                    <a:lumMod val="75000"/>
                  </a:schemeClr>
                </a:solidFill>
              </a:rPr>
              <a:t>quyền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</a:rPr>
              <a:t>&gt; &lt;</a:t>
            </a:r>
            <a:r>
              <a:rPr lang="en-US" sz="1800" dirty="0" err="1">
                <a:solidFill>
                  <a:schemeClr val="accent1">
                    <a:lumMod val="75000"/>
                  </a:schemeClr>
                </a:solidFill>
              </a:rPr>
              <a:t>tên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</a:rPr>
              <a:t> file&gt;.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1800" dirty="0"/>
              <a:t> Symbolic Mode</a:t>
            </a:r>
          </a:p>
          <a:p>
            <a:pPr marL="0" indent="0">
              <a:buNone/>
            </a:pPr>
            <a:r>
              <a:rPr lang="en-US" sz="1800" dirty="0"/>
              <a:t> 	Ở symbolic mode, </a:t>
            </a:r>
            <a:r>
              <a:rPr lang="en-US" sz="1800" dirty="0" err="1"/>
              <a:t>chúng</a:t>
            </a:r>
            <a:r>
              <a:rPr lang="en-US" sz="1800" dirty="0"/>
              <a:t> ta </a:t>
            </a:r>
            <a:r>
              <a:rPr lang="en-US" sz="1800" dirty="0" err="1"/>
              <a:t>có</a:t>
            </a:r>
            <a:r>
              <a:rPr lang="en-US" sz="1800" dirty="0"/>
              <a:t> </a:t>
            </a:r>
            <a:r>
              <a:rPr lang="en-US" sz="1800" dirty="0" err="1"/>
              <a:t>thể</a:t>
            </a:r>
            <a:r>
              <a:rPr lang="en-US" sz="1800" dirty="0"/>
              <a:t> </a:t>
            </a:r>
            <a:r>
              <a:rPr lang="en-US" sz="1800" dirty="0" err="1"/>
              <a:t>điều</a:t>
            </a:r>
            <a:r>
              <a:rPr lang="en-US" sz="1800" dirty="0"/>
              <a:t> </a:t>
            </a:r>
            <a:r>
              <a:rPr lang="en-US" sz="1800" dirty="0" err="1"/>
              <a:t>chỉnh</a:t>
            </a:r>
            <a:r>
              <a:rPr lang="en-US" sz="1800" dirty="0"/>
              <a:t> permissions </a:t>
            </a:r>
            <a:r>
              <a:rPr lang="en-US" sz="1800" dirty="0" err="1"/>
              <a:t>bằng</a:t>
            </a:r>
            <a:r>
              <a:rPr lang="en-US" sz="1800" dirty="0"/>
              <a:t> </a:t>
            </a:r>
            <a:r>
              <a:rPr lang="en-US" sz="1800" dirty="0" err="1"/>
              <a:t>các</a:t>
            </a:r>
            <a:r>
              <a:rPr lang="en-US" sz="1800" dirty="0"/>
              <a:t> </a:t>
            </a:r>
            <a:r>
              <a:rPr lang="en-US" sz="1800" dirty="0" err="1"/>
              <a:t>những</a:t>
            </a:r>
            <a:r>
              <a:rPr lang="en-US" sz="1800" dirty="0"/>
              <a:t> </a:t>
            </a:r>
            <a:r>
              <a:rPr lang="en-US" sz="1800" dirty="0" err="1"/>
              <a:t>ký</a:t>
            </a:r>
            <a:r>
              <a:rPr lang="en-US" sz="1800" dirty="0"/>
              <a:t> </a:t>
            </a:r>
            <a:r>
              <a:rPr lang="en-US" sz="1800" dirty="0" err="1"/>
              <a:t>tự</a:t>
            </a:r>
            <a:r>
              <a:rPr lang="en-US" sz="1800" dirty="0"/>
              <a:t> </a:t>
            </a:r>
            <a:r>
              <a:rPr lang="en-US" sz="1800" dirty="0" err="1"/>
              <a:t>toán</a:t>
            </a:r>
            <a:r>
              <a:rPr lang="en-US" sz="1800" dirty="0"/>
              <a:t> </a:t>
            </a:r>
            <a:r>
              <a:rPr lang="en-US" sz="1800" dirty="0" err="1"/>
              <a:t>học</a:t>
            </a:r>
            <a:r>
              <a:rPr lang="en-US" sz="1800" dirty="0"/>
              <a:t>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F9BF2D-FE1C-88C2-DFC0-6EFBF35D2A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8948" y="4121229"/>
            <a:ext cx="4005848" cy="17400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DF42FA5-8A62-32BB-BD82-6525E7DCDA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204" y="4229436"/>
            <a:ext cx="4726885" cy="1874957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8774F02-7280-16B1-5923-012AE1FFE7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2E2857D-2FF2-42ED-8546-B099814BD6AF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viar Dreams" panose="020B04020202040205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84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viar Dreams" panose="020B04020202040205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2289022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CB54CB-3FC7-94AA-2868-C0BC048D4E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9. User – group and permission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AB51A0-1C84-E9BA-F118-87D8A4ED4B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18121"/>
            <a:ext cx="78867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 err="1"/>
              <a:t>Ví</a:t>
            </a:r>
            <a:r>
              <a:rPr lang="en-US" dirty="0"/>
              <a:t> </a:t>
            </a:r>
            <a:r>
              <a:rPr lang="en-US" dirty="0" err="1"/>
              <a:t>dụ</a:t>
            </a:r>
            <a:r>
              <a:rPr lang="en-US" dirty="0"/>
              <a:t>: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EE4B70-898B-C731-D6E2-A1047FA1B9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2520" y="1843343"/>
            <a:ext cx="5318960" cy="339653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C282A73-A64F-640D-CC62-CF8FE24C153B}"/>
              </a:ext>
            </a:extLst>
          </p:cNvPr>
          <p:cNvSpPr txBox="1"/>
          <p:nvPr/>
        </p:nvSpPr>
        <p:spPr>
          <a:xfrm>
            <a:off x="445168" y="5364752"/>
            <a:ext cx="82092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Bài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tập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: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tạo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một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file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mới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rồi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cấp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quyền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cho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user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là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read, write, execute;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còn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group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là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read; other user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không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có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quyền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nào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cả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.   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98F5DD5-84AC-8EC2-93BF-F75B067D8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2E2857D-2FF2-42ED-8546-B099814BD6AF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viar Dreams" panose="020B04020202040205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85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viar Dreams" panose="020B04020202040205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1104498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0C5DD-E8E9-5496-8508-7FEE7B8003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9. User – group and permission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7E9BFA-DCFD-963D-ACB8-E4D000E3A0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sz="1800" dirty="0"/>
              <a:t> Absolute mode</a:t>
            </a:r>
          </a:p>
          <a:p>
            <a:pPr marL="0" indent="0">
              <a:buNone/>
            </a:pPr>
            <a:r>
              <a:rPr lang="en-US" sz="1800" dirty="0"/>
              <a:t>	Ở </a:t>
            </a:r>
            <a:r>
              <a:rPr lang="en-US" sz="1800" dirty="0" err="1"/>
              <a:t>hình</a:t>
            </a:r>
            <a:r>
              <a:rPr lang="en-US" sz="1800" dirty="0"/>
              <a:t> </a:t>
            </a:r>
            <a:r>
              <a:rPr lang="en-US" sz="1800" dirty="0" err="1"/>
              <a:t>thức</a:t>
            </a:r>
            <a:r>
              <a:rPr lang="en-US" sz="1800" dirty="0"/>
              <a:t> </a:t>
            </a:r>
            <a:r>
              <a:rPr lang="en-US" sz="1800" dirty="0" err="1"/>
              <a:t>này</a:t>
            </a:r>
            <a:r>
              <a:rPr lang="en-US" sz="1800" dirty="0"/>
              <a:t>, </a:t>
            </a:r>
            <a:r>
              <a:rPr lang="en-US" sz="1800" dirty="0" err="1"/>
              <a:t>chúng</a:t>
            </a:r>
            <a:r>
              <a:rPr lang="en-US" sz="1800" dirty="0"/>
              <a:t> ta </a:t>
            </a:r>
            <a:r>
              <a:rPr lang="en-US" sz="1800" dirty="0" err="1"/>
              <a:t>sẽ</a:t>
            </a:r>
            <a:r>
              <a:rPr lang="en-US" sz="1800" dirty="0"/>
              <a:t> </a:t>
            </a:r>
            <a:r>
              <a:rPr lang="en-US" sz="1800" dirty="0" err="1"/>
              <a:t>thiết</a:t>
            </a:r>
            <a:r>
              <a:rPr lang="en-US" sz="1800" dirty="0"/>
              <a:t> </a:t>
            </a:r>
            <a:r>
              <a:rPr lang="en-US" sz="1800" dirty="0" err="1"/>
              <a:t>lập</a:t>
            </a:r>
            <a:r>
              <a:rPr lang="en-US" sz="1800" dirty="0"/>
              <a:t> </a:t>
            </a:r>
            <a:r>
              <a:rPr lang="en-US" sz="1800" dirty="0" err="1"/>
              <a:t>quyền</a:t>
            </a:r>
            <a:r>
              <a:rPr lang="en-US" sz="1800" dirty="0"/>
              <a:t> </a:t>
            </a:r>
            <a:r>
              <a:rPr lang="en-US" sz="1800" dirty="0" err="1"/>
              <a:t>cho</a:t>
            </a:r>
            <a:r>
              <a:rPr lang="en-US" sz="1800" dirty="0"/>
              <a:t> </a:t>
            </a:r>
            <a:r>
              <a:rPr lang="en-US" sz="1800" dirty="0" err="1"/>
              <a:t>các</a:t>
            </a:r>
            <a:r>
              <a:rPr lang="en-US" sz="1800" dirty="0"/>
              <a:t> </a:t>
            </a:r>
            <a:r>
              <a:rPr lang="en-US" sz="1800" dirty="0" err="1"/>
              <a:t>đối</a:t>
            </a:r>
            <a:r>
              <a:rPr lang="en-US" sz="1800" dirty="0"/>
              <a:t> </a:t>
            </a:r>
            <a:r>
              <a:rPr lang="en-US" sz="1800" dirty="0" err="1"/>
              <a:t>tượng</a:t>
            </a:r>
            <a:r>
              <a:rPr lang="en-US" sz="1800" dirty="0"/>
              <a:t> </a:t>
            </a:r>
            <a:r>
              <a:rPr lang="en-US" sz="1800" dirty="0" err="1"/>
              <a:t>sở</a:t>
            </a:r>
            <a:r>
              <a:rPr lang="en-US" sz="1800" dirty="0"/>
              <a:t> </a:t>
            </a:r>
            <a:r>
              <a:rPr lang="en-US" sz="1800" dirty="0" err="1"/>
              <a:t>hữu</a:t>
            </a:r>
            <a:r>
              <a:rPr lang="en-US" sz="1800" dirty="0"/>
              <a:t> </a:t>
            </a:r>
            <a:r>
              <a:rPr lang="en-US" sz="1800" dirty="0" err="1"/>
              <a:t>bằng</a:t>
            </a:r>
            <a:r>
              <a:rPr lang="en-US" sz="1800" dirty="0"/>
              <a:t>  </a:t>
            </a:r>
            <a:r>
              <a:rPr lang="en-US" sz="1800" dirty="0" err="1"/>
              <a:t>cách</a:t>
            </a:r>
            <a:r>
              <a:rPr lang="en-US" sz="1800" dirty="0"/>
              <a:t> </a:t>
            </a:r>
            <a:r>
              <a:rPr lang="en-US" sz="1800" dirty="0" err="1"/>
              <a:t>gán</a:t>
            </a:r>
            <a:r>
              <a:rPr lang="en-US" sz="1800" dirty="0"/>
              <a:t> 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</a:rPr>
              <a:t>octal value.</a:t>
            </a:r>
          </a:p>
          <a:p>
            <a:pPr marL="0" indent="0">
              <a:buNone/>
            </a:pPr>
            <a:r>
              <a:rPr lang="en-US" sz="1800" dirty="0" err="1"/>
              <a:t>Bảng</a:t>
            </a:r>
            <a:r>
              <a:rPr lang="en-US" sz="1800" dirty="0"/>
              <a:t> </a:t>
            </a:r>
            <a:r>
              <a:rPr lang="en-US" sz="1800" dirty="0" err="1"/>
              <a:t>các</a:t>
            </a:r>
            <a:r>
              <a:rPr lang="en-US" sz="1800" dirty="0"/>
              <a:t> </a:t>
            </a:r>
            <a:r>
              <a:rPr lang="en-US" sz="1800" dirty="0" err="1"/>
              <a:t>loại</a:t>
            </a:r>
            <a:r>
              <a:rPr lang="en-US" sz="1800" dirty="0"/>
              <a:t> </a:t>
            </a:r>
            <a:r>
              <a:rPr lang="en-US" sz="1800" dirty="0" err="1"/>
              <a:t>quyền</a:t>
            </a:r>
            <a:r>
              <a:rPr lang="en-US" sz="1800" dirty="0"/>
              <a:t> </a:t>
            </a:r>
            <a:r>
              <a:rPr lang="en-US" sz="1800" dirty="0" err="1"/>
              <a:t>tương</a:t>
            </a:r>
            <a:r>
              <a:rPr lang="en-US" sz="1800" dirty="0"/>
              <a:t> </a:t>
            </a:r>
            <a:r>
              <a:rPr lang="en-US" sz="1800" dirty="0" err="1"/>
              <a:t>ứng</a:t>
            </a:r>
            <a:r>
              <a:rPr lang="en-US" sz="1800" dirty="0"/>
              <a:t> </a:t>
            </a:r>
            <a:r>
              <a:rPr lang="en-US" sz="1800" dirty="0" err="1"/>
              <a:t>với</a:t>
            </a:r>
            <a:r>
              <a:rPr lang="en-US" sz="1800" dirty="0"/>
              <a:t> </a:t>
            </a:r>
            <a:r>
              <a:rPr lang="en-US" sz="1800" dirty="0" err="1"/>
              <a:t>từng</a:t>
            </a:r>
            <a:r>
              <a:rPr lang="en-US" sz="1800" dirty="0"/>
              <a:t> </a:t>
            </a:r>
            <a:r>
              <a:rPr lang="en-US" sz="1800" dirty="0" err="1"/>
              <a:t>số</a:t>
            </a:r>
            <a:r>
              <a:rPr lang="en-US" sz="1800" dirty="0"/>
              <a:t>: </a:t>
            </a:r>
          </a:p>
        </p:txBody>
      </p:sp>
      <p:pic>
        <p:nvPicPr>
          <p:cNvPr id="3074" name="Picture 2" descr="Understanding File Permissions · 2buntu">
            <a:extLst>
              <a:ext uri="{FF2B5EF4-FFF2-40B4-BE49-F238E27FC236}">
                <a16:creationId xmlns:a16="http://schemas.microsoft.com/office/drawing/2014/main" id="{B3258FE5-E02C-8483-DDBE-82279A53F7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5842" y="3276754"/>
            <a:ext cx="4858126" cy="3288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E10719E-5E49-14D0-FEE8-A7F0A24E8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2E2857D-2FF2-42ED-8546-B099814BD6AF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viar Dreams" panose="020B04020202040205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86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viar Dreams" panose="020B04020202040205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1944605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BBA545-B6BB-1DA9-94C7-358E0EDDC7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9. User – group and permission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EBE5B0-121A-0D6F-F23E-7723F83419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455821"/>
            <a:ext cx="7886700" cy="4648572"/>
          </a:xfrm>
        </p:spPr>
        <p:txBody>
          <a:bodyPr/>
          <a:lstStyle/>
          <a:p>
            <a:pPr marL="0" indent="0">
              <a:buNone/>
            </a:pPr>
            <a:r>
              <a:rPr lang="en-US" dirty="0" err="1"/>
              <a:t>Ví</a:t>
            </a:r>
            <a:r>
              <a:rPr lang="en-US" dirty="0"/>
              <a:t> </a:t>
            </a:r>
            <a:r>
              <a:rPr lang="en-US" dirty="0" err="1"/>
              <a:t>dụ</a:t>
            </a:r>
            <a:r>
              <a:rPr lang="en-US" dirty="0"/>
              <a:t>: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A82BBE-4BB7-0253-B512-D0491393C3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9616" y="1737974"/>
            <a:ext cx="5581650" cy="21907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023CB6C-BBB1-2396-1163-FE24B47853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8451" y="4045008"/>
            <a:ext cx="3629025" cy="19431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EB5B20F-49D2-9C02-7EC3-FB8A5D55DEA3}"/>
              </a:ext>
            </a:extLst>
          </p:cNvPr>
          <p:cNvSpPr txBox="1"/>
          <p:nvPr/>
        </p:nvSpPr>
        <p:spPr>
          <a:xfrm>
            <a:off x="628650" y="5977869"/>
            <a:ext cx="58480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Bài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tập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: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làm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lại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bài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ở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trên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nhưng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theo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Absolute Mode.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D09C7534-0FBE-3009-4924-495D659A9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2E2857D-2FF2-42ED-8546-B099814BD6AF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viar Dreams" panose="020B04020202040205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87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viar Dreams" panose="020B04020202040205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2214540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6D99E-F693-D904-F797-569CA9442E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10. Telnet and SSH network protocol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228AF4-8CB9-FF14-ABCB-3B53C0AFBA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Telnet </a:t>
            </a:r>
            <a:r>
              <a:rPr lang="en-US" sz="1800" dirty="0" err="1"/>
              <a:t>là</a:t>
            </a:r>
            <a:r>
              <a:rPr lang="en-US" sz="1800" dirty="0"/>
              <a:t> </a:t>
            </a:r>
            <a:r>
              <a:rPr lang="en-US" sz="1800" dirty="0" err="1"/>
              <a:t>gì</a:t>
            </a:r>
            <a:r>
              <a:rPr lang="en-US" sz="1800" dirty="0"/>
              <a:t> ?</a:t>
            </a:r>
          </a:p>
          <a:p>
            <a:pPr algn="just">
              <a:buFont typeface="Wingdings" panose="05000000000000000000" pitchFamily="2" charset="2"/>
              <a:buChar char="q"/>
            </a:pPr>
            <a:r>
              <a:rPr lang="en-US" sz="1800" dirty="0"/>
              <a:t>Telnet </a:t>
            </a:r>
            <a:r>
              <a:rPr lang="en-US" sz="1800" dirty="0" err="1"/>
              <a:t>là</a:t>
            </a:r>
            <a:r>
              <a:rPr lang="en-US" sz="1800" dirty="0"/>
              <a:t> </a:t>
            </a:r>
            <a:r>
              <a:rPr lang="en-US" sz="1800" dirty="0" err="1"/>
              <a:t>giao</a:t>
            </a:r>
            <a:r>
              <a:rPr lang="en-US" sz="1800" dirty="0"/>
              <a:t> </a:t>
            </a:r>
            <a:r>
              <a:rPr lang="en-US" sz="1800" dirty="0" err="1"/>
              <a:t>thức</a:t>
            </a:r>
            <a:r>
              <a:rPr lang="en-US" sz="1800" dirty="0"/>
              <a:t> </a:t>
            </a:r>
            <a:r>
              <a:rPr lang="en-US" sz="1800" dirty="0" err="1"/>
              <a:t>mạng</a:t>
            </a:r>
            <a:r>
              <a:rPr lang="en-US" sz="1800" dirty="0"/>
              <a:t> </a:t>
            </a:r>
            <a:r>
              <a:rPr lang="en-US" sz="1800" dirty="0" err="1"/>
              <a:t>kèm</a:t>
            </a:r>
            <a:r>
              <a:rPr lang="en-US" sz="1800" dirty="0"/>
              <a:t> </a:t>
            </a:r>
            <a:r>
              <a:rPr lang="en-US" sz="1800" dirty="0" err="1"/>
              <a:t>chương</a:t>
            </a:r>
            <a:r>
              <a:rPr lang="en-US" sz="1800" dirty="0"/>
              <a:t> </a:t>
            </a:r>
            <a:r>
              <a:rPr lang="en-US" sz="1800" dirty="0" err="1"/>
              <a:t>trình</a:t>
            </a:r>
            <a:r>
              <a:rPr lang="en-US" sz="1800" dirty="0"/>
              <a:t> </a:t>
            </a:r>
            <a:r>
              <a:rPr lang="en-US" sz="1800" dirty="0" err="1"/>
              <a:t>phần</a:t>
            </a:r>
            <a:r>
              <a:rPr lang="en-US" sz="1800" dirty="0"/>
              <a:t> </a:t>
            </a:r>
            <a:r>
              <a:rPr lang="en-US" sz="1800" dirty="0" err="1"/>
              <a:t>mềm</a:t>
            </a:r>
            <a:r>
              <a:rPr lang="en-US" sz="1800" dirty="0"/>
              <a:t> </a:t>
            </a:r>
            <a:r>
              <a:rPr lang="en-US" sz="1800" dirty="0" err="1"/>
              <a:t>cho</a:t>
            </a:r>
            <a:r>
              <a:rPr lang="en-US" sz="1800" dirty="0"/>
              <a:t> </a:t>
            </a:r>
            <a:r>
              <a:rPr lang="en-US" sz="1800" dirty="0" err="1"/>
              <a:t>phép</a:t>
            </a:r>
            <a:r>
              <a:rPr lang="en-US" sz="1800" dirty="0"/>
              <a:t> </a:t>
            </a:r>
            <a:r>
              <a:rPr lang="en-US" sz="1800" dirty="0" err="1"/>
              <a:t>truy</a:t>
            </a:r>
            <a:r>
              <a:rPr lang="en-US" sz="1800" dirty="0"/>
              <a:t> </a:t>
            </a:r>
            <a:r>
              <a:rPr lang="en-US" sz="1800" dirty="0" err="1"/>
              <a:t>cập</a:t>
            </a:r>
            <a:r>
              <a:rPr lang="en-US" sz="1800" dirty="0"/>
              <a:t> </a:t>
            </a:r>
            <a:r>
              <a:rPr lang="en-US" sz="1800" dirty="0" err="1"/>
              <a:t>máy</a:t>
            </a:r>
            <a:r>
              <a:rPr lang="en-US" sz="1800" dirty="0"/>
              <a:t> </a:t>
            </a:r>
            <a:r>
              <a:rPr lang="en-US" sz="1800" dirty="0" err="1"/>
              <a:t>tính</a:t>
            </a:r>
            <a:r>
              <a:rPr lang="en-US" sz="1800" dirty="0"/>
              <a:t> </a:t>
            </a:r>
            <a:r>
              <a:rPr lang="en-US" sz="1800" dirty="0" err="1"/>
              <a:t>từ</a:t>
            </a:r>
            <a:r>
              <a:rPr lang="en-US" sz="1800" dirty="0"/>
              <a:t> </a:t>
            </a:r>
            <a:r>
              <a:rPr lang="en-US" sz="1800" dirty="0" err="1"/>
              <a:t>xa</a:t>
            </a:r>
            <a:r>
              <a:rPr lang="en-US" sz="1800" dirty="0"/>
              <a:t> </a:t>
            </a:r>
            <a:r>
              <a:rPr lang="en-US" sz="1800" dirty="0" err="1"/>
              <a:t>dựa</a:t>
            </a:r>
            <a:r>
              <a:rPr lang="en-US" sz="1800" dirty="0"/>
              <a:t> </a:t>
            </a:r>
            <a:r>
              <a:rPr lang="en-US" sz="1800" dirty="0" err="1"/>
              <a:t>trên</a:t>
            </a:r>
            <a:r>
              <a:rPr lang="en-US" sz="1800" dirty="0"/>
              <a:t> </a:t>
            </a:r>
            <a:r>
              <a:rPr lang="en-US" sz="1800" dirty="0" err="1"/>
              <a:t>môi</a:t>
            </a:r>
            <a:r>
              <a:rPr lang="en-US" sz="1800" dirty="0"/>
              <a:t> </a:t>
            </a:r>
            <a:r>
              <a:rPr lang="en-US" sz="1800" dirty="0" err="1"/>
              <a:t>trường</a:t>
            </a:r>
            <a:r>
              <a:rPr lang="en-US" sz="1800" dirty="0"/>
              <a:t> internet </a:t>
            </a:r>
            <a:r>
              <a:rPr lang="en-US" sz="1800" dirty="0" err="1"/>
              <a:t>và</a:t>
            </a:r>
            <a:r>
              <a:rPr lang="en-US" sz="1800" dirty="0"/>
              <a:t> </a:t>
            </a:r>
            <a:r>
              <a:rPr lang="en-US" sz="1800" dirty="0" err="1"/>
              <a:t>mạng</a:t>
            </a:r>
            <a:r>
              <a:rPr lang="en-US" sz="1800" dirty="0"/>
              <a:t> </a:t>
            </a:r>
            <a:r>
              <a:rPr lang="en-US" sz="1800" dirty="0" err="1"/>
              <a:t>lưới</a:t>
            </a:r>
            <a:r>
              <a:rPr lang="en-US" sz="1800" dirty="0"/>
              <a:t> </a:t>
            </a:r>
            <a:r>
              <a:rPr lang="en-US" sz="1800" dirty="0" err="1"/>
              <a:t>máy</a:t>
            </a:r>
            <a:r>
              <a:rPr lang="en-US" sz="1800" dirty="0"/>
              <a:t> </a:t>
            </a:r>
            <a:r>
              <a:rPr lang="en-US" sz="1800" dirty="0" err="1"/>
              <a:t>tính</a:t>
            </a:r>
            <a:r>
              <a:rPr lang="en-US" sz="1800" dirty="0"/>
              <a:t> TCP/IP.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1800" dirty="0"/>
              <a:t> Telnet </a:t>
            </a:r>
            <a:r>
              <a:rPr lang="en-US" sz="1800" dirty="0" err="1"/>
              <a:t>giao</a:t>
            </a:r>
            <a:r>
              <a:rPr lang="en-US" sz="1800" dirty="0"/>
              <a:t> </a:t>
            </a:r>
            <a:r>
              <a:rPr lang="en-US" sz="1800" dirty="0" err="1"/>
              <a:t>tiếp</a:t>
            </a:r>
            <a:r>
              <a:rPr lang="en-US" sz="1800" dirty="0"/>
              <a:t> qua port 23.</a:t>
            </a:r>
          </a:p>
        </p:txBody>
      </p:sp>
      <p:pic>
        <p:nvPicPr>
          <p:cNvPr id="4108" name="Picture 12" descr="Network Component: Telnet Server">
            <a:extLst>
              <a:ext uri="{FF2B5EF4-FFF2-40B4-BE49-F238E27FC236}">
                <a16:creationId xmlns:a16="http://schemas.microsoft.com/office/drawing/2014/main" id="{ECD92E0B-28AB-9335-15DA-7E7CB28DB9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7084" y="3395877"/>
            <a:ext cx="4664744" cy="284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39C52C-E736-ADE9-DD72-AEF6FF481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2E2857D-2FF2-42ED-8546-B099814BD6AF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viar Dreams" panose="020B04020202040205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88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viar Dreams" panose="020B04020202040205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892271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78F92A-CE64-3BE1-BFB6-7CBAB5CCF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10. Telnet and SSH network protocol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CF4DD5-AE00-C1B0-3AA3-B311ED4449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18121"/>
            <a:ext cx="7886700" cy="4351338"/>
          </a:xfrm>
        </p:spPr>
        <p:txBody>
          <a:bodyPr/>
          <a:lstStyle/>
          <a:p>
            <a:r>
              <a:rPr lang="en-US" dirty="0"/>
              <a:t>How to use Telnet for remoting server/other computer on Linux?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BB12C2-35C7-9DA0-B3CF-FE7B48A7F0F7}"/>
              </a:ext>
            </a:extLst>
          </p:cNvPr>
          <p:cNvSpPr txBox="1"/>
          <p:nvPr/>
        </p:nvSpPr>
        <p:spPr>
          <a:xfrm>
            <a:off x="312587" y="2203670"/>
            <a:ext cx="85739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Step 1: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Trước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khi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cài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đặt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telnet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thì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chúng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ta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cần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update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lại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kho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phần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mềm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apt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trên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Linux qua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dòng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lệnh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: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sudo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apt install update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E8A72E-A376-7A84-7390-3B4CBABD34D7}"/>
              </a:ext>
            </a:extLst>
          </p:cNvPr>
          <p:cNvSpPr txBox="1"/>
          <p:nvPr/>
        </p:nvSpPr>
        <p:spPr>
          <a:xfrm>
            <a:off x="312588" y="3018369"/>
            <a:ext cx="89734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Step 2: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Tiến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hành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cài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đặt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telnet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bằng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cách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gõ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dòng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lệnh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: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sudo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apt install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telnetd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-y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2A1C5C-CBC9-3C00-395A-2A0299EB140C}"/>
              </a:ext>
            </a:extLst>
          </p:cNvPr>
          <p:cNvSpPr txBox="1"/>
          <p:nvPr/>
        </p:nvSpPr>
        <p:spPr>
          <a:xfrm>
            <a:off x="312587" y="3749442"/>
            <a:ext cx="78838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Step 3: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Kiểm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tra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telnet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đã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cài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đặt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trên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máy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của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mình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chưa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bằng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lệnh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sau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sudo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systemctl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status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inetd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743F96-D088-2B7A-F60E-D9E74EC104D7}"/>
              </a:ext>
            </a:extLst>
          </p:cNvPr>
          <p:cNvSpPr txBox="1"/>
          <p:nvPr/>
        </p:nvSpPr>
        <p:spPr>
          <a:xfrm>
            <a:off x="481263" y="5458062"/>
            <a:ext cx="56156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Step 4: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kết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nối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tới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một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máy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nào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đó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bằng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dòng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lệnh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telnet &lt;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địa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chỉ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ip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của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máy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muốn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kết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nối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&gt;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62F6A43-21CC-CED5-7C38-9B762F6DE0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263" y="4563974"/>
            <a:ext cx="7429500" cy="762000"/>
          </a:xfrm>
          <a:prstGeom prst="rect">
            <a:avLst/>
          </a:prstGeom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147FF0B2-5E4D-AFFE-9BB5-812A94659A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2E2857D-2FF2-42ED-8546-B099814BD6AF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viar Dreams" panose="020B04020202040205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89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viar Dreams" panose="020B04020202040205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930758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2A5297-B6C1-FFFE-0F8F-8988D6E6E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+mn-lt"/>
              </a:rPr>
              <a:t>1. </a:t>
            </a:r>
            <a:r>
              <a:rPr lang="en-US" sz="3200" dirty="0" err="1">
                <a:latin typeface="+mn-lt"/>
              </a:rPr>
              <a:t>Hệ</a:t>
            </a:r>
            <a:r>
              <a:rPr lang="en-US" sz="3200" dirty="0">
                <a:latin typeface="+mn-lt"/>
              </a:rPr>
              <a:t> </a:t>
            </a:r>
            <a:r>
              <a:rPr lang="en-US" sz="3200" dirty="0" err="1">
                <a:latin typeface="+mn-lt"/>
              </a:rPr>
              <a:t>điều</a:t>
            </a:r>
            <a:r>
              <a:rPr lang="en-US" sz="3200" dirty="0">
                <a:latin typeface="+mn-lt"/>
              </a:rPr>
              <a:t> </a:t>
            </a:r>
            <a:r>
              <a:rPr lang="en-US" sz="3200" dirty="0" err="1">
                <a:latin typeface="+mn-lt"/>
              </a:rPr>
              <a:t>hành</a:t>
            </a:r>
            <a:r>
              <a:rPr lang="en-US" sz="3200" dirty="0">
                <a:latin typeface="+mn-lt"/>
              </a:rPr>
              <a:t> </a:t>
            </a:r>
            <a:r>
              <a:rPr lang="en-US" sz="3200" dirty="0" err="1">
                <a:latin typeface="+mn-lt"/>
              </a:rPr>
              <a:t>là</a:t>
            </a:r>
            <a:r>
              <a:rPr lang="en-US" sz="3200" dirty="0">
                <a:latin typeface="+mn-lt"/>
              </a:rPr>
              <a:t> </a:t>
            </a:r>
            <a:r>
              <a:rPr lang="en-US" sz="3200" dirty="0" err="1">
                <a:latin typeface="+mn-lt"/>
              </a:rPr>
              <a:t>gì</a:t>
            </a:r>
            <a:r>
              <a:rPr lang="en-US" sz="3200" dirty="0">
                <a:latin typeface="+mn-lt"/>
              </a:rPr>
              <a:t> ?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CA6025-B0B9-C359-CC14-DCC3376468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 err="1"/>
              <a:t>Phân</a:t>
            </a:r>
            <a:r>
              <a:rPr lang="en-US" sz="1800" dirty="0"/>
              <a:t> </a:t>
            </a:r>
            <a:r>
              <a:rPr lang="en-US" sz="1800" dirty="0" err="1"/>
              <a:t>loại</a:t>
            </a:r>
            <a:r>
              <a:rPr lang="en-US" sz="1800" dirty="0"/>
              <a:t> </a:t>
            </a:r>
            <a:r>
              <a:rPr lang="en-US" sz="1800" dirty="0" err="1"/>
              <a:t>hệ</a:t>
            </a:r>
            <a:r>
              <a:rPr lang="en-US" sz="1800" dirty="0"/>
              <a:t> </a:t>
            </a:r>
            <a:r>
              <a:rPr lang="en-US" sz="1800" dirty="0" err="1"/>
              <a:t>điều</a:t>
            </a:r>
            <a:r>
              <a:rPr lang="en-US" sz="1800" dirty="0"/>
              <a:t> </a:t>
            </a:r>
            <a:r>
              <a:rPr lang="en-US" sz="1800" dirty="0" err="1"/>
              <a:t>hành</a:t>
            </a:r>
            <a:r>
              <a:rPr lang="en-US" sz="1800" dirty="0"/>
              <a:t>: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1800" dirty="0"/>
              <a:t> Windows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1800" dirty="0"/>
              <a:t> </a:t>
            </a:r>
            <a:r>
              <a:rPr lang="en-US" sz="1800" dirty="0" err="1"/>
              <a:t>Không</a:t>
            </a:r>
            <a:r>
              <a:rPr lang="en-US" sz="1800" dirty="0"/>
              <a:t> </a:t>
            </a:r>
            <a:r>
              <a:rPr lang="en-US" sz="1800" dirty="0" err="1"/>
              <a:t>phải</a:t>
            </a:r>
            <a:r>
              <a:rPr lang="en-US" sz="1800" dirty="0"/>
              <a:t> Windows (</a:t>
            </a:r>
            <a:r>
              <a:rPr lang="en-US" sz="1800" dirty="0" err="1"/>
              <a:t>thường</a:t>
            </a:r>
            <a:r>
              <a:rPr lang="en-US" sz="1800" dirty="0"/>
              <a:t> </a:t>
            </a:r>
            <a:r>
              <a:rPr lang="en-US" sz="1800" dirty="0" err="1"/>
              <a:t>là</a:t>
            </a:r>
            <a:r>
              <a:rPr lang="en-US" sz="1800" dirty="0"/>
              <a:t> </a:t>
            </a:r>
            <a:r>
              <a:rPr lang="en-US" sz="1800" dirty="0" err="1"/>
              <a:t>họ</a:t>
            </a:r>
            <a:r>
              <a:rPr lang="en-US" sz="1800" dirty="0"/>
              <a:t> Unix).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 err="1"/>
              <a:t>Hệ</a:t>
            </a:r>
            <a:r>
              <a:rPr lang="en-US" sz="1800" dirty="0"/>
              <a:t> </a:t>
            </a:r>
            <a:r>
              <a:rPr lang="en-US" sz="1800" dirty="0" err="1"/>
              <a:t>điều</a:t>
            </a:r>
            <a:r>
              <a:rPr lang="en-US" sz="1800" dirty="0"/>
              <a:t> </a:t>
            </a:r>
            <a:r>
              <a:rPr lang="en-US" sz="1800" dirty="0" err="1"/>
              <a:t>hành</a:t>
            </a:r>
            <a:r>
              <a:rPr lang="en-US" sz="1800" dirty="0"/>
              <a:t> </a:t>
            </a:r>
            <a:r>
              <a:rPr lang="en-US" sz="1800" dirty="0" err="1"/>
              <a:t>họ</a:t>
            </a:r>
            <a:r>
              <a:rPr lang="en-US" sz="1800" dirty="0"/>
              <a:t> Unix </a:t>
            </a:r>
            <a:r>
              <a:rPr lang="en-US" sz="1800" dirty="0" err="1"/>
              <a:t>hiện</a:t>
            </a:r>
            <a:r>
              <a:rPr lang="en-US" sz="1800" dirty="0"/>
              <a:t> nay </a:t>
            </a:r>
            <a:r>
              <a:rPr lang="en-US" sz="1800" dirty="0" err="1"/>
              <a:t>được</a:t>
            </a:r>
            <a:r>
              <a:rPr lang="en-US" sz="1800" dirty="0"/>
              <a:t> </a:t>
            </a:r>
            <a:r>
              <a:rPr lang="en-US" sz="1800" dirty="0" err="1"/>
              <a:t>phân</a:t>
            </a:r>
            <a:r>
              <a:rPr lang="en-US" sz="1800" dirty="0"/>
              <a:t> chia </a:t>
            </a:r>
            <a:r>
              <a:rPr lang="en-US" sz="1800" dirty="0" err="1"/>
              <a:t>thành</a:t>
            </a:r>
            <a:r>
              <a:rPr lang="en-US" sz="1800" dirty="0"/>
              <a:t> </a:t>
            </a:r>
            <a:r>
              <a:rPr lang="en-US" sz="1800" dirty="0" err="1"/>
              <a:t>hai</a:t>
            </a:r>
            <a:r>
              <a:rPr lang="en-US" sz="1800" dirty="0"/>
              <a:t> </a:t>
            </a:r>
            <a:r>
              <a:rPr lang="en-US" sz="1800" dirty="0" err="1"/>
              <a:t>loại</a:t>
            </a:r>
            <a:r>
              <a:rPr lang="en-US" sz="1800" dirty="0"/>
              <a:t> </a:t>
            </a:r>
            <a:r>
              <a:rPr lang="en-US" sz="1800" dirty="0" err="1"/>
              <a:t>chính</a:t>
            </a:r>
            <a:r>
              <a:rPr lang="en-US" sz="1800" dirty="0"/>
              <a:t>: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1800" dirty="0"/>
              <a:t> </a:t>
            </a:r>
            <a:r>
              <a:rPr lang="en-US" sz="1800" dirty="0" err="1"/>
              <a:t>Kế</a:t>
            </a:r>
            <a:r>
              <a:rPr lang="en-US" sz="1800" dirty="0"/>
              <a:t> </a:t>
            </a:r>
            <a:r>
              <a:rPr lang="en-US" sz="1800" dirty="0" err="1"/>
              <a:t>thừa</a:t>
            </a:r>
            <a:r>
              <a:rPr lang="en-US" sz="1800" dirty="0"/>
              <a:t> </a:t>
            </a:r>
            <a:r>
              <a:rPr lang="en-US" sz="1800" dirty="0" err="1"/>
              <a:t>mã</a:t>
            </a:r>
            <a:r>
              <a:rPr lang="en-US" sz="1800" dirty="0"/>
              <a:t> </a:t>
            </a:r>
            <a:r>
              <a:rPr lang="en-US" sz="1800" dirty="0" err="1"/>
              <a:t>nguồn</a:t>
            </a:r>
            <a:r>
              <a:rPr lang="en-US" sz="1800" dirty="0"/>
              <a:t> </a:t>
            </a:r>
            <a:r>
              <a:rPr lang="en-US" sz="1800" dirty="0" err="1"/>
              <a:t>từ</a:t>
            </a:r>
            <a:r>
              <a:rPr lang="en-US" sz="1800" dirty="0"/>
              <a:t> UNIX: </a:t>
            </a:r>
            <a:r>
              <a:rPr lang="en-US" sz="1800" dirty="0" err="1"/>
              <a:t>Sử</a:t>
            </a:r>
            <a:r>
              <a:rPr lang="en-US" sz="1800" dirty="0"/>
              <a:t> </a:t>
            </a:r>
            <a:r>
              <a:rPr lang="en-US" sz="1800" dirty="0" err="1"/>
              <a:t>dụng</a:t>
            </a:r>
            <a:r>
              <a:rPr lang="en-US" sz="1800" dirty="0"/>
              <a:t> </a:t>
            </a:r>
            <a:r>
              <a:rPr lang="en-US" sz="1800" dirty="0" err="1"/>
              <a:t>trực</a:t>
            </a:r>
            <a:r>
              <a:rPr lang="en-US" sz="1800" dirty="0"/>
              <a:t> </a:t>
            </a:r>
            <a:r>
              <a:rPr lang="en-US" sz="1800" dirty="0" err="1"/>
              <a:t>tiếp</a:t>
            </a:r>
            <a:r>
              <a:rPr lang="en-US" sz="1800" dirty="0"/>
              <a:t> </a:t>
            </a:r>
            <a:r>
              <a:rPr lang="en-US" sz="1800" dirty="0" err="1"/>
              <a:t>từ</a:t>
            </a:r>
            <a:r>
              <a:rPr lang="en-US" sz="1800" dirty="0"/>
              <a:t> </a:t>
            </a:r>
            <a:r>
              <a:rPr lang="en-US" sz="1800" dirty="0" err="1"/>
              <a:t>nền</a:t>
            </a:r>
            <a:r>
              <a:rPr lang="en-US" sz="1800" dirty="0"/>
              <a:t> </a:t>
            </a:r>
            <a:r>
              <a:rPr lang="en-US" sz="1800" dirty="0" err="1"/>
              <a:t>tảng</a:t>
            </a:r>
            <a:r>
              <a:rPr lang="en-US" sz="1800" dirty="0"/>
              <a:t> </a:t>
            </a:r>
            <a:r>
              <a:rPr lang="en-US" sz="1800" dirty="0" err="1"/>
              <a:t>mã</a:t>
            </a:r>
            <a:r>
              <a:rPr lang="en-US" sz="1800" dirty="0"/>
              <a:t> </a:t>
            </a:r>
            <a:r>
              <a:rPr lang="en-US" sz="1800" dirty="0" err="1"/>
              <a:t>nguồn</a:t>
            </a:r>
            <a:r>
              <a:rPr lang="en-US" sz="1800" dirty="0"/>
              <a:t> </a:t>
            </a:r>
            <a:r>
              <a:rPr lang="en-US" sz="1800" dirty="0" err="1"/>
              <a:t>từ</a:t>
            </a:r>
            <a:r>
              <a:rPr lang="en-US" sz="1800" dirty="0"/>
              <a:t> UNIX </a:t>
            </a:r>
            <a:r>
              <a:rPr lang="en-US" sz="1800" dirty="0" err="1"/>
              <a:t>để</a:t>
            </a:r>
            <a:r>
              <a:rPr lang="en-US" sz="1800" dirty="0"/>
              <a:t> </a:t>
            </a:r>
            <a:r>
              <a:rPr lang="en-US" sz="1800" dirty="0" err="1"/>
              <a:t>phát</a:t>
            </a:r>
            <a:r>
              <a:rPr lang="en-US" sz="1800" dirty="0"/>
              <a:t> </a:t>
            </a:r>
            <a:r>
              <a:rPr lang="en-US" sz="1800" dirty="0" err="1"/>
              <a:t>triển</a:t>
            </a:r>
            <a:r>
              <a:rPr lang="en-US" sz="1800" dirty="0"/>
              <a:t> </a:t>
            </a:r>
            <a:r>
              <a:rPr lang="en-US" sz="1800" dirty="0" err="1"/>
              <a:t>lên</a:t>
            </a:r>
            <a:r>
              <a:rPr lang="en-US" sz="1800" dirty="0"/>
              <a:t> </a:t>
            </a:r>
            <a:r>
              <a:rPr lang="en-US" sz="1800" dirty="0" err="1"/>
              <a:t>như</a:t>
            </a:r>
            <a:r>
              <a:rPr lang="en-US" sz="1800" dirty="0"/>
              <a:t> MacOS, SunOS.</a:t>
            </a:r>
          </a:p>
          <a:p>
            <a:pPr marL="0" indent="0">
              <a:buNone/>
            </a:pPr>
            <a:endParaRPr lang="en-US" sz="1800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sz="1800" dirty="0"/>
              <a:t> </a:t>
            </a:r>
            <a:r>
              <a:rPr lang="en-US" sz="1800" dirty="0" err="1"/>
              <a:t>Không</a:t>
            </a:r>
            <a:r>
              <a:rPr lang="en-US" sz="1800" dirty="0"/>
              <a:t> </a:t>
            </a:r>
            <a:r>
              <a:rPr lang="en-US" sz="1800" dirty="0" err="1"/>
              <a:t>kế</a:t>
            </a:r>
            <a:r>
              <a:rPr lang="en-US" sz="1800" dirty="0"/>
              <a:t> </a:t>
            </a:r>
            <a:r>
              <a:rPr lang="en-US" sz="1800" dirty="0" err="1"/>
              <a:t>thừa</a:t>
            </a:r>
            <a:r>
              <a:rPr lang="en-US" sz="1800" dirty="0"/>
              <a:t> </a:t>
            </a:r>
            <a:r>
              <a:rPr lang="en-US" sz="1800" dirty="0" err="1"/>
              <a:t>từ</a:t>
            </a:r>
            <a:r>
              <a:rPr lang="en-US" sz="1800" dirty="0"/>
              <a:t> Unix: </a:t>
            </a:r>
            <a:r>
              <a:rPr lang="en-US" sz="1800" dirty="0" err="1"/>
              <a:t>Các</a:t>
            </a:r>
            <a:r>
              <a:rPr lang="en-US" sz="1800" dirty="0"/>
              <a:t> </a:t>
            </a:r>
            <a:r>
              <a:rPr lang="en-US" sz="1800" dirty="0" err="1"/>
              <a:t>hệ</a:t>
            </a:r>
            <a:r>
              <a:rPr lang="en-US" sz="1800" dirty="0"/>
              <a:t> </a:t>
            </a:r>
            <a:r>
              <a:rPr lang="en-US" sz="1800" dirty="0" err="1"/>
              <a:t>thống</a:t>
            </a:r>
            <a:r>
              <a:rPr lang="en-US" sz="1800" dirty="0"/>
              <a:t> </a:t>
            </a:r>
            <a:r>
              <a:rPr lang="en-US" sz="1800" dirty="0" err="1"/>
              <a:t>độc</a:t>
            </a:r>
            <a:r>
              <a:rPr lang="en-US" sz="1800" dirty="0"/>
              <a:t> </a:t>
            </a:r>
            <a:r>
              <a:rPr lang="en-US" sz="1800" dirty="0" err="1"/>
              <a:t>lập</a:t>
            </a:r>
            <a:r>
              <a:rPr lang="en-US" sz="1800" dirty="0"/>
              <a:t> </a:t>
            </a:r>
            <a:r>
              <a:rPr lang="en-US" sz="1800" dirty="0" err="1"/>
              <a:t>nhưng</a:t>
            </a:r>
            <a:r>
              <a:rPr lang="en-US" sz="1800" dirty="0"/>
              <a:t> </a:t>
            </a:r>
            <a:r>
              <a:rPr lang="en-US" sz="1800" dirty="0" err="1"/>
              <a:t>cố</a:t>
            </a:r>
            <a:r>
              <a:rPr lang="en-US" sz="1800" dirty="0"/>
              <a:t> </a:t>
            </a:r>
            <a:r>
              <a:rPr lang="en-US" sz="1800" dirty="0" err="1"/>
              <a:t>gắng</a:t>
            </a:r>
            <a:r>
              <a:rPr lang="en-US" sz="1800" dirty="0"/>
              <a:t> </a:t>
            </a:r>
            <a:r>
              <a:rPr lang="en-US" sz="1800" dirty="0" err="1"/>
              <a:t>làm</a:t>
            </a:r>
            <a:r>
              <a:rPr lang="en-US" sz="1800" dirty="0"/>
              <a:t> </a:t>
            </a:r>
            <a:r>
              <a:rPr lang="en-US" sz="1800" dirty="0" err="1"/>
              <a:t>theo</a:t>
            </a:r>
            <a:r>
              <a:rPr lang="en-US" sz="1800" dirty="0"/>
              <a:t> </a:t>
            </a:r>
            <a:r>
              <a:rPr lang="en-US" sz="1800" dirty="0" err="1"/>
              <a:t>khung</a:t>
            </a:r>
            <a:r>
              <a:rPr lang="en-US" sz="1800" dirty="0"/>
              <a:t> </a:t>
            </a:r>
            <a:r>
              <a:rPr lang="en-US" sz="1800" dirty="0" err="1"/>
              <a:t>sườn</a:t>
            </a:r>
            <a:r>
              <a:rPr lang="en-US" sz="1800" dirty="0"/>
              <a:t> </a:t>
            </a:r>
            <a:r>
              <a:rPr lang="en-US" sz="1800" dirty="0" err="1"/>
              <a:t>của</a:t>
            </a:r>
            <a:r>
              <a:rPr lang="en-US" sz="1800" dirty="0"/>
              <a:t> UNIX </a:t>
            </a:r>
            <a:r>
              <a:rPr lang="en-US" sz="1800" dirty="0" err="1"/>
              <a:t>như</a:t>
            </a:r>
            <a:r>
              <a:rPr lang="en-US" sz="1800" dirty="0"/>
              <a:t> GNU/ Linux, Android.</a:t>
            </a:r>
          </a:p>
        </p:txBody>
      </p:sp>
    </p:spTree>
    <p:extLst>
      <p:ext uri="{BB962C8B-B14F-4D97-AF65-F5344CB8AC3E}">
        <p14:creationId xmlns:p14="http://schemas.microsoft.com/office/powerpoint/2010/main" val="242652765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170AA-52B0-4B4D-2259-01CDCFDA5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10. Telnet and SSH network protocol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6F91B5-68EF-A123-21F1-CCCDFE9E97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SSH </a:t>
            </a:r>
            <a:r>
              <a:rPr lang="en-US" sz="1800" dirty="0" err="1"/>
              <a:t>là</a:t>
            </a:r>
            <a:r>
              <a:rPr lang="en-US" sz="1800" dirty="0"/>
              <a:t> </a:t>
            </a:r>
            <a:r>
              <a:rPr lang="en-US" sz="1800" dirty="0" err="1"/>
              <a:t>gì</a:t>
            </a:r>
            <a:r>
              <a:rPr lang="en-US" sz="1800" dirty="0"/>
              <a:t> ?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1800" dirty="0"/>
              <a:t> SSH </a:t>
            </a:r>
            <a:r>
              <a:rPr lang="en-US" sz="1800" dirty="0" err="1"/>
              <a:t>là</a:t>
            </a:r>
            <a:r>
              <a:rPr lang="en-US" sz="1800" dirty="0"/>
              <a:t> </a:t>
            </a:r>
            <a:r>
              <a:rPr lang="en-US" sz="1800" dirty="0" err="1"/>
              <a:t>một</a:t>
            </a:r>
            <a:r>
              <a:rPr lang="en-US" sz="1800" dirty="0"/>
              <a:t> </a:t>
            </a:r>
            <a:r>
              <a:rPr lang="en-US" sz="1800" dirty="0" err="1"/>
              <a:t>giao</a:t>
            </a:r>
            <a:r>
              <a:rPr lang="en-US" sz="1800" dirty="0"/>
              <a:t> </a:t>
            </a:r>
            <a:r>
              <a:rPr lang="en-US" sz="1800" dirty="0" err="1"/>
              <a:t>thức</a:t>
            </a:r>
            <a:r>
              <a:rPr lang="en-US" sz="1800" dirty="0"/>
              <a:t> </a:t>
            </a:r>
            <a:r>
              <a:rPr lang="en-US" sz="1800" dirty="0" err="1"/>
              <a:t>mạng</a:t>
            </a:r>
            <a:r>
              <a:rPr lang="en-US" sz="1800" dirty="0"/>
              <a:t> </a:t>
            </a:r>
            <a:r>
              <a:rPr lang="en-US" sz="1800" dirty="0" err="1"/>
              <a:t>hỗ</a:t>
            </a:r>
            <a:r>
              <a:rPr lang="en-US" sz="1800" dirty="0"/>
              <a:t> </a:t>
            </a:r>
            <a:r>
              <a:rPr lang="en-US" sz="1800" dirty="0" err="1"/>
              <a:t>trợ</a:t>
            </a:r>
            <a:r>
              <a:rPr lang="en-US" sz="1800" dirty="0"/>
              <a:t> </a:t>
            </a:r>
            <a:r>
              <a:rPr lang="en-US" sz="1800" dirty="0" err="1"/>
              <a:t>trong</a:t>
            </a:r>
            <a:r>
              <a:rPr lang="en-US" sz="1800" dirty="0"/>
              <a:t> </a:t>
            </a:r>
            <a:r>
              <a:rPr lang="en-US" sz="1800" dirty="0" err="1"/>
              <a:t>quá</a:t>
            </a:r>
            <a:r>
              <a:rPr lang="en-US" sz="1800" dirty="0"/>
              <a:t> </a:t>
            </a:r>
            <a:r>
              <a:rPr lang="en-US" sz="1800" dirty="0" err="1"/>
              <a:t>trình</a:t>
            </a:r>
            <a:r>
              <a:rPr lang="en-US" sz="1800" dirty="0"/>
              <a:t> </a:t>
            </a:r>
            <a:r>
              <a:rPr lang="en-US" sz="1800" dirty="0" err="1"/>
              <a:t>quản</a:t>
            </a:r>
            <a:r>
              <a:rPr lang="en-US" sz="1800" dirty="0"/>
              <a:t> </a:t>
            </a:r>
            <a:r>
              <a:rPr lang="en-US" sz="1800" dirty="0" err="1"/>
              <a:t>lý</a:t>
            </a:r>
            <a:r>
              <a:rPr lang="en-US" sz="1800" dirty="0"/>
              <a:t>, </a:t>
            </a:r>
            <a:r>
              <a:rPr lang="en-US" sz="1800" dirty="0" err="1"/>
              <a:t>điều</a:t>
            </a:r>
            <a:r>
              <a:rPr lang="en-US" sz="1800" dirty="0"/>
              <a:t> </a:t>
            </a:r>
            <a:r>
              <a:rPr lang="en-US" sz="1800" dirty="0" err="1"/>
              <a:t>chỉnh</a:t>
            </a:r>
            <a:r>
              <a:rPr lang="en-US" sz="1800" dirty="0"/>
              <a:t> </a:t>
            </a:r>
            <a:r>
              <a:rPr lang="en-US" sz="1800" dirty="0" err="1"/>
              <a:t>từ</a:t>
            </a:r>
            <a:r>
              <a:rPr lang="en-US" sz="1800" dirty="0"/>
              <a:t> </a:t>
            </a:r>
            <a:r>
              <a:rPr lang="en-US" sz="1800" dirty="0" err="1"/>
              <a:t>xa</a:t>
            </a:r>
            <a:r>
              <a:rPr lang="en-US" sz="1800" dirty="0"/>
              <a:t> qua </a:t>
            </a:r>
            <a:r>
              <a:rPr lang="en-US" sz="1800" dirty="0" err="1"/>
              <a:t>môi</a:t>
            </a:r>
            <a:r>
              <a:rPr lang="en-US" sz="1800" dirty="0"/>
              <a:t> </a:t>
            </a:r>
            <a:r>
              <a:rPr lang="en-US" sz="1800" dirty="0" err="1"/>
              <a:t>trường</a:t>
            </a:r>
            <a:r>
              <a:rPr lang="en-US" sz="1800" dirty="0"/>
              <a:t> Internet (</a:t>
            </a:r>
            <a:r>
              <a:rPr lang="en-US" sz="1800" dirty="0" err="1"/>
              <a:t>tương</a:t>
            </a:r>
            <a:r>
              <a:rPr lang="en-US" sz="1800" dirty="0"/>
              <a:t> </a:t>
            </a:r>
            <a:r>
              <a:rPr lang="en-US" sz="1800" dirty="0" err="1"/>
              <a:t>tự</a:t>
            </a:r>
            <a:r>
              <a:rPr lang="en-US" sz="1800" dirty="0"/>
              <a:t> telnet).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1800" dirty="0"/>
              <a:t> SSH </a:t>
            </a:r>
            <a:r>
              <a:rPr lang="en-US" sz="1800" dirty="0" err="1"/>
              <a:t>bảo</a:t>
            </a:r>
            <a:r>
              <a:rPr lang="en-US" sz="1800" dirty="0"/>
              <a:t> </a:t>
            </a:r>
            <a:r>
              <a:rPr lang="en-US" sz="1800" dirty="0" err="1"/>
              <a:t>mật</a:t>
            </a:r>
            <a:r>
              <a:rPr lang="en-US" sz="1800" dirty="0"/>
              <a:t> </a:t>
            </a:r>
            <a:r>
              <a:rPr lang="en-US" sz="1800" dirty="0" err="1"/>
              <a:t>hơn</a:t>
            </a:r>
            <a:r>
              <a:rPr lang="en-US" sz="1800" dirty="0"/>
              <a:t> Telnet.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1800" dirty="0"/>
              <a:t> SSH </a:t>
            </a:r>
            <a:r>
              <a:rPr lang="en-US" sz="1800" dirty="0" err="1"/>
              <a:t>giao</a:t>
            </a:r>
            <a:r>
              <a:rPr lang="en-US" sz="1800" dirty="0"/>
              <a:t> </a:t>
            </a:r>
            <a:r>
              <a:rPr lang="en-US" sz="1800" dirty="0" err="1"/>
              <a:t>tiếp</a:t>
            </a:r>
            <a:r>
              <a:rPr lang="en-US" sz="1800" dirty="0"/>
              <a:t> qua port22.  </a:t>
            </a:r>
          </a:p>
        </p:txBody>
      </p:sp>
      <p:pic>
        <p:nvPicPr>
          <p:cNvPr id="6148" name="Picture 4" descr="Mô tả cơ chế hoạt động của SSH">
            <a:extLst>
              <a:ext uri="{FF2B5EF4-FFF2-40B4-BE49-F238E27FC236}">
                <a16:creationId xmlns:a16="http://schemas.microsoft.com/office/drawing/2014/main" id="{2FD33326-91D3-C1D5-EC4F-846EA25788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3316" y="3559383"/>
            <a:ext cx="6018046" cy="2443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4E8C2A-FF6E-EBFC-27B0-A4ACE0FB0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2E2857D-2FF2-42ED-8546-B099814BD6AF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viar Dreams" panose="020B04020202040205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90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viar Dreams" panose="020B04020202040205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681644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D113AF-3D10-16C5-907C-F9BFB9E615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10. Telnet and SSH network protocol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E09D80-95D2-D0E5-1C46-D98E021E1E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76820"/>
            <a:ext cx="7886700" cy="4351338"/>
          </a:xfrm>
        </p:spPr>
        <p:txBody>
          <a:bodyPr/>
          <a:lstStyle/>
          <a:p>
            <a:r>
              <a:rPr lang="en-US" dirty="0"/>
              <a:t>How to use SSH to connect to a Remote client/ server in Linux?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566FA7-987D-B045-7E36-AFED0ABE3CD0}"/>
              </a:ext>
            </a:extLst>
          </p:cNvPr>
          <p:cNvSpPr txBox="1"/>
          <p:nvPr/>
        </p:nvSpPr>
        <p:spPr>
          <a:xfrm>
            <a:off x="806116" y="2299958"/>
            <a:ext cx="53254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Step 1: Install an OpenSSH Client qua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dòng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lệnh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sudo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apt-get install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openssh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-client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788A39-2DCF-153C-2794-0E7BB7A4C658}"/>
              </a:ext>
            </a:extLst>
          </p:cNvPr>
          <p:cNvSpPr txBox="1"/>
          <p:nvPr/>
        </p:nvSpPr>
        <p:spPr>
          <a:xfrm>
            <a:off x="806116" y="3105834"/>
            <a:ext cx="53442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Step 2: Install an OpenSSH-server qua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dòng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lệnh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sudo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apt-get install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openssh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-server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F7E1A1-95C9-B96F-3511-5255E1DB7012}"/>
              </a:ext>
            </a:extLst>
          </p:cNvPr>
          <p:cNvSpPr txBox="1"/>
          <p:nvPr/>
        </p:nvSpPr>
        <p:spPr>
          <a:xfrm>
            <a:off x="808429" y="3752165"/>
            <a:ext cx="46866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Step 3: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Kiểm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tra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xem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ssh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đã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chạy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hay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chưa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sudo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service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ssh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status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F621508-AECC-DCBA-A03F-4791DF0BFB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50" y="4490111"/>
            <a:ext cx="7848600" cy="8001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E0F5AE4-2E2F-86A2-53C1-42EF85EA9972}"/>
              </a:ext>
            </a:extLst>
          </p:cNvPr>
          <p:cNvSpPr txBox="1"/>
          <p:nvPr/>
        </p:nvSpPr>
        <p:spPr>
          <a:xfrm>
            <a:off x="826089" y="5440526"/>
            <a:ext cx="52512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Step 4: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kết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nối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tới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máy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khác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qua username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và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IP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ssh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your_username@host_ip_address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3307652C-E406-44BE-DD87-A6C0C3ED5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2E2857D-2FF2-42ED-8546-B099814BD6AF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viar Dreams" panose="020B04020202040205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91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viar Dreams" panose="020B04020202040205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6053861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FC813D-DE33-097C-6D3A-008D03E62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10. Telnet and SSH network protocol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5939E2-4008-27C6-DDD9-4DF7FFBDDF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SCP (Secure Copy Protocol)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312DE5-DD93-D1D7-72C8-0E0E14AC6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2857D-2FF2-42ED-8546-B099814BD6AF}" type="slidenum">
              <a:rPr lang="en-US" smtClean="0"/>
              <a:t>92</a:t>
            </a:fld>
            <a:endParaRPr lang="en-US"/>
          </a:p>
        </p:txBody>
      </p:sp>
      <p:pic>
        <p:nvPicPr>
          <p:cNvPr id="1026" name="Picture 2" descr="How To Use The scp Command to Copy a File From Remote to Local (and vice  versa) - YouTube">
            <a:extLst>
              <a:ext uri="{FF2B5EF4-FFF2-40B4-BE49-F238E27FC236}">
                <a16:creationId xmlns:a16="http://schemas.microsoft.com/office/drawing/2014/main" id="{76CC824E-B7C5-DC8D-A6F4-ACAC4B3980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927" y="3104148"/>
            <a:ext cx="5802420" cy="3263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19A4398-D6A3-693A-AC81-C65D3063C47F}"/>
              </a:ext>
            </a:extLst>
          </p:cNvPr>
          <p:cNvSpPr txBox="1"/>
          <p:nvPr/>
        </p:nvSpPr>
        <p:spPr>
          <a:xfrm>
            <a:off x="628650" y="2176914"/>
            <a:ext cx="82046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 err="1">
                <a:latin typeface="+mj-lt"/>
              </a:rPr>
              <a:t>Là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một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giao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thức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mạng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được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sử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dụng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để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sao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chép</a:t>
            </a:r>
            <a:r>
              <a:rPr lang="en-US" dirty="0">
                <a:latin typeface="+mj-lt"/>
              </a:rPr>
              <a:t> file </a:t>
            </a:r>
            <a:r>
              <a:rPr lang="en-US" dirty="0" err="1">
                <a:latin typeface="+mj-lt"/>
              </a:rPr>
              <a:t>hoặc</a:t>
            </a:r>
            <a:r>
              <a:rPr lang="en-US" dirty="0">
                <a:latin typeface="+mj-lt"/>
              </a:rPr>
              <a:t> folder </a:t>
            </a:r>
            <a:r>
              <a:rPr lang="en-US" dirty="0" err="1">
                <a:latin typeface="+mj-lt"/>
              </a:rPr>
              <a:t>một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cách</a:t>
            </a:r>
            <a:r>
              <a:rPr lang="en-US" dirty="0">
                <a:latin typeface="+mj-lt"/>
              </a:rPr>
              <a:t> an </a:t>
            </a:r>
            <a:r>
              <a:rPr lang="en-US" dirty="0" err="1">
                <a:latin typeface="+mj-lt"/>
              </a:rPr>
              <a:t>toàn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giữa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hệ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thống</a:t>
            </a:r>
            <a:r>
              <a:rPr lang="en-US" dirty="0">
                <a:latin typeface="+mj-lt"/>
              </a:rPr>
              <a:t> Linux </a:t>
            </a:r>
            <a:r>
              <a:rPr lang="en-US" dirty="0" err="1">
                <a:latin typeface="+mj-lt"/>
              </a:rPr>
              <a:t>thông</a:t>
            </a:r>
            <a:r>
              <a:rPr lang="en-US" dirty="0">
                <a:latin typeface="+mj-lt"/>
              </a:rPr>
              <a:t> qua </a:t>
            </a:r>
            <a:r>
              <a:rPr lang="en-US" dirty="0" err="1">
                <a:latin typeface="+mj-lt"/>
              </a:rPr>
              <a:t>mạng</a:t>
            </a:r>
            <a:r>
              <a:rPr lang="en-US" dirty="0">
                <a:latin typeface="+mj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0137364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1AED5-9EB9-C80F-8B0B-43B9F9687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10. Telnet and SSH network protocol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389AFA-6C50-8546-ADEC-2783CEF83B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sz="1800" dirty="0"/>
              <a:t> SCP </a:t>
            </a:r>
            <a:r>
              <a:rPr lang="en-US" sz="1800" dirty="0" err="1"/>
              <a:t>bảo</a:t>
            </a:r>
            <a:r>
              <a:rPr lang="en-US" sz="1800" dirty="0"/>
              <a:t> </a:t>
            </a:r>
            <a:r>
              <a:rPr lang="en-US" sz="1800" dirty="0" err="1"/>
              <a:t>vệ</a:t>
            </a:r>
            <a:r>
              <a:rPr lang="en-US" sz="1800" dirty="0"/>
              <a:t> </a:t>
            </a:r>
            <a:r>
              <a:rPr lang="en-US" sz="1800" dirty="0" err="1"/>
              <a:t>dữ</a:t>
            </a:r>
            <a:r>
              <a:rPr lang="en-US" sz="1800" dirty="0"/>
              <a:t> </a:t>
            </a:r>
            <a:r>
              <a:rPr lang="en-US" sz="1800" dirty="0" err="1"/>
              <a:t>liệu</a:t>
            </a:r>
            <a:r>
              <a:rPr lang="en-US" sz="1800" dirty="0"/>
              <a:t> </a:t>
            </a:r>
            <a:r>
              <a:rPr lang="en-US" sz="1800" dirty="0" err="1"/>
              <a:t>của</a:t>
            </a:r>
            <a:r>
              <a:rPr lang="en-US" sz="1800" dirty="0"/>
              <a:t> </a:t>
            </a:r>
            <a:r>
              <a:rPr lang="en-US" sz="1800" dirty="0" err="1"/>
              <a:t>bạn</a:t>
            </a:r>
            <a:r>
              <a:rPr lang="en-US" sz="1800" dirty="0"/>
              <a:t> </a:t>
            </a:r>
            <a:r>
              <a:rPr lang="en-US" sz="1800" dirty="0" err="1"/>
              <a:t>trong</a:t>
            </a:r>
            <a:r>
              <a:rPr lang="en-US" sz="1800" dirty="0"/>
              <a:t> </a:t>
            </a:r>
            <a:r>
              <a:rPr lang="en-US" sz="1800" dirty="0" err="1"/>
              <a:t>quá</a:t>
            </a:r>
            <a:r>
              <a:rPr lang="en-US" sz="1800" dirty="0"/>
              <a:t> </a:t>
            </a:r>
            <a:r>
              <a:rPr lang="en-US" sz="1800" dirty="0" err="1"/>
              <a:t>trình</a:t>
            </a:r>
            <a:r>
              <a:rPr lang="en-US" sz="1800" dirty="0"/>
              <a:t> </a:t>
            </a:r>
            <a:r>
              <a:rPr lang="en-US" sz="1800" dirty="0" err="1"/>
              <a:t>sao</a:t>
            </a:r>
            <a:r>
              <a:rPr lang="en-US" sz="1800" dirty="0"/>
              <a:t> </a:t>
            </a:r>
            <a:r>
              <a:rPr lang="en-US" sz="1800" dirty="0" err="1"/>
              <a:t>chép</a:t>
            </a:r>
            <a:r>
              <a:rPr lang="en-US" sz="1800" dirty="0"/>
              <a:t> </a:t>
            </a:r>
            <a:r>
              <a:rPr lang="en-US" sz="1800" dirty="0" err="1"/>
              <a:t>thông</a:t>
            </a:r>
            <a:r>
              <a:rPr lang="en-US" sz="1800" dirty="0"/>
              <a:t> qua </a:t>
            </a:r>
            <a:r>
              <a:rPr lang="en-US" sz="1800" dirty="0" err="1"/>
              <a:t>kết</a:t>
            </a:r>
            <a:r>
              <a:rPr lang="en-US" sz="1800" dirty="0"/>
              <a:t> </a:t>
            </a:r>
            <a:r>
              <a:rPr lang="en-US" sz="1800" dirty="0" err="1"/>
              <a:t>nối</a:t>
            </a:r>
            <a:r>
              <a:rPr lang="en-US" sz="1800" dirty="0"/>
              <a:t> SSH, </a:t>
            </a:r>
            <a:r>
              <a:rPr lang="en-US" sz="1800" dirty="0" err="1"/>
              <a:t>tất</a:t>
            </a:r>
            <a:r>
              <a:rPr lang="en-US" sz="1800" dirty="0"/>
              <a:t> </a:t>
            </a:r>
            <a:r>
              <a:rPr lang="en-US" sz="1800" dirty="0" err="1"/>
              <a:t>cả</a:t>
            </a:r>
            <a:r>
              <a:rPr lang="en-US" sz="1800" dirty="0"/>
              <a:t> </a:t>
            </a:r>
            <a:r>
              <a:rPr lang="en-US" sz="1800" dirty="0" err="1"/>
              <a:t>các</a:t>
            </a:r>
            <a:r>
              <a:rPr lang="en-US" sz="1800" dirty="0"/>
              <a:t> files </a:t>
            </a:r>
            <a:r>
              <a:rPr lang="en-US" sz="1800" dirty="0" err="1"/>
              <a:t>cũng</a:t>
            </a:r>
            <a:r>
              <a:rPr lang="en-US" sz="1800" dirty="0"/>
              <a:t> </a:t>
            </a:r>
            <a:r>
              <a:rPr lang="en-US" sz="1800" dirty="0" err="1"/>
              <a:t>như</a:t>
            </a:r>
            <a:r>
              <a:rPr lang="en-US" sz="1800" dirty="0"/>
              <a:t> </a:t>
            </a:r>
            <a:r>
              <a:rPr lang="en-US" sz="1800" dirty="0" err="1"/>
              <a:t>thông</a:t>
            </a:r>
            <a:r>
              <a:rPr lang="en-US" sz="1800" dirty="0"/>
              <a:t> tin </a:t>
            </a:r>
            <a:r>
              <a:rPr lang="en-US" sz="1800" dirty="0" err="1"/>
              <a:t>về</a:t>
            </a:r>
            <a:r>
              <a:rPr lang="en-US" sz="1800" dirty="0"/>
              <a:t> </a:t>
            </a:r>
            <a:r>
              <a:rPr lang="en-US" sz="1800" dirty="0" err="1"/>
              <a:t>mật</a:t>
            </a:r>
            <a:r>
              <a:rPr lang="en-US" sz="1800" dirty="0"/>
              <a:t> </a:t>
            </a:r>
            <a:r>
              <a:rPr lang="en-US" sz="1800" dirty="0" err="1"/>
              <a:t>khẩu</a:t>
            </a:r>
            <a:r>
              <a:rPr lang="en-US" sz="1800" dirty="0"/>
              <a:t> </a:t>
            </a:r>
            <a:r>
              <a:rPr lang="en-US" sz="1800" dirty="0" err="1"/>
              <a:t>sẽ</a:t>
            </a:r>
            <a:r>
              <a:rPr lang="en-US" sz="1800" dirty="0"/>
              <a:t> </a:t>
            </a:r>
            <a:r>
              <a:rPr lang="en-US" sz="1800" dirty="0" err="1"/>
              <a:t>được</a:t>
            </a:r>
            <a:r>
              <a:rPr lang="en-US" sz="1800" dirty="0"/>
              <a:t> </a:t>
            </a:r>
            <a:r>
              <a:rPr lang="en-US" sz="1800" dirty="0" err="1"/>
              <a:t>mã</a:t>
            </a:r>
            <a:r>
              <a:rPr lang="en-US" sz="1800" dirty="0"/>
              <a:t> </a:t>
            </a:r>
            <a:r>
              <a:rPr lang="en-US" sz="1800" dirty="0" err="1"/>
              <a:t>hóa</a:t>
            </a:r>
            <a:r>
              <a:rPr lang="en-US" sz="1800" dirty="0"/>
              <a:t>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1800" dirty="0"/>
              <a:t> </a:t>
            </a:r>
            <a:r>
              <a:rPr lang="en-US" sz="1800" dirty="0" err="1"/>
              <a:t>Dù</a:t>
            </a:r>
            <a:r>
              <a:rPr lang="en-US" sz="1800" dirty="0"/>
              <a:t> </a:t>
            </a:r>
            <a:r>
              <a:rPr lang="en-US" sz="1800" dirty="0" err="1"/>
              <a:t>kênh</a:t>
            </a:r>
            <a:r>
              <a:rPr lang="en-US" sz="1800" dirty="0"/>
              <a:t> </a:t>
            </a:r>
            <a:r>
              <a:rPr lang="en-US" sz="1800" dirty="0" err="1"/>
              <a:t>truyền</a:t>
            </a:r>
            <a:r>
              <a:rPr lang="en-US" sz="1800" dirty="0"/>
              <a:t> </a:t>
            </a:r>
            <a:r>
              <a:rPr lang="en-US" sz="1800" dirty="0" err="1"/>
              <a:t>có</a:t>
            </a:r>
            <a:r>
              <a:rPr lang="en-US" sz="1800" dirty="0"/>
              <a:t> </a:t>
            </a:r>
            <a:r>
              <a:rPr lang="en-US" sz="1800" dirty="0" err="1"/>
              <a:t>bị</a:t>
            </a:r>
            <a:r>
              <a:rPr lang="en-US" sz="1800" dirty="0"/>
              <a:t> </a:t>
            </a:r>
            <a:r>
              <a:rPr lang="en-US" sz="1800" dirty="0" err="1"/>
              <a:t>lỗi</a:t>
            </a:r>
            <a:r>
              <a:rPr lang="en-US" sz="1800" dirty="0"/>
              <a:t> </a:t>
            </a:r>
            <a:r>
              <a:rPr lang="en-US" sz="1800" dirty="0" err="1"/>
              <a:t>hoặc</a:t>
            </a:r>
            <a:r>
              <a:rPr lang="en-US" sz="1800" dirty="0"/>
              <a:t> </a:t>
            </a:r>
            <a:r>
              <a:rPr lang="en-US" sz="1800" dirty="0" err="1"/>
              <a:t>bị</a:t>
            </a:r>
            <a:r>
              <a:rPr lang="en-US" sz="1800" dirty="0"/>
              <a:t> </a:t>
            </a:r>
            <a:r>
              <a:rPr lang="en-US" sz="1800" dirty="0" err="1"/>
              <a:t>chặn</a:t>
            </a:r>
            <a:r>
              <a:rPr lang="en-US" sz="1800" dirty="0"/>
              <a:t>, </a:t>
            </a:r>
            <a:r>
              <a:rPr lang="en-US" sz="1800" dirty="0" err="1"/>
              <a:t>thì</a:t>
            </a:r>
            <a:r>
              <a:rPr lang="en-US" sz="1800" dirty="0"/>
              <a:t> </a:t>
            </a:r>
            <a:r>
              <a:rPr lang="en-US" sz="1800" dirty="0" err="1"/>
              <a:t>những</a:t>
            </a:r>
            <a:r>
              <a:rPr lang="en-US" sz="1800" dirty="0"/>
              <a:t> </a:t>
            </a:r>
            <a:r>
              <a:rPr lang="en-US" sz="1800" dirty="0" err="1"/>
              <a:t>thông</a:t>
            </a:r>
            <a:r>
              <a:rPr lang="en-US" sz="1800" dirty="0"/>
              <a:t> tin </a:t>
            </a:r>
            <a:r>
              <a:rPr lang="en-US" sz="1800" dirty="0" err="1"/>
              <a:t>đó</a:t>
            </a:r>
            <a:r>
              <a:rPr lang="en-US" sz="1800" dirty="0"/>
              <a:t> </a:t>
            </a:r>
            <a:r>
              <a:rPr lang="en-US" sz="1800" dirty="0" err="1"/>
              <a:t>vẫn</a:t>
            </a:r>
            <a:r>
              <a:rPr lang="en-US" sz="1800" dirty="0"/>
              <a:t> </a:t>
            </a:r>
            <a:r>
              <a:rPr lang="en-US" sz="1800" dirty="0" err="1"/>
              <a:t>sẽ</a:t>
            </a:r>
            <a:r>
              <a:rPr lang="en-US" sz="1800" dirty="0"/>
              <a:t> </a:t>
            </a:r>
            <a:r>
              <a:rPr lang="en-US" sz="1800" dirty="0" err="1"/>
              <a:t>được</a:t>
            </a:r>
            <a:r>
              <a:rPr lang="en-US" sz="1800" dirty="0"/>
              <a:t> </a:t>
            </a:r>
            <a:r>
              <a:rPr lang="en-US" sz="1800" dirty="0" err="1"/>
              <a:t>mã</a:t>
            </a:r>
            <a:r>
              <a:rPr lang="en-US" sz="1800" dirty="0"/>
              <a:t> </a:t>
            </a:r>
            <a:r>
              <a:rPr lang="en-US" sz="1800" dirty="0" err="1"/>
              <a:t>hóa</a:t>
            </a:r>
            <a:r>
              <a:rPr lang="en-US" sz="1800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39A207-23BB-832A-6C9A-90D585ECED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2857D-2FF2-42ED-8546-B099814BD6AF}" type="slidenum">
              <a:rPr lang="en-US" smtClean="0"/>
              <a:t>93</a:t>
            </a:fld>
            <a:endParaRPr lang="en-US"/>
          </a:p>
        </p:txBody>
      </p:sp>
      <p:pic>
        <p:nvPicPr>
          <p:cNvPr id="2052" name="Picture 4" descr="Client SCP | Connettività | BlackBridge">
            <a:extLst>
              <a:ext uri="{FF2B5EF4-FFF2-40B4-BE49-F238E27FC236}">
                <a16:creationId xmlns:a16="http://schemas.microsoft.com/office/drawing/2014/main" id="{E6D86A42-7F17-217F-B4C5-7706ECD354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3048" y="3784344"/>
            <a:ext cx="4644436" cy="2175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871867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584BE0-2D5B-A54B-00BD-FBFA470EDB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10. Telnet and SSH network protocol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6ECFFF-2AC9-7B23-8676-B2514FE4CF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sz="1800" dirty="0"/>
              <a:t> </a:t>
            </a:r>
            <a:r>
              <a:rPr lang="en-US" sz="1800" dirty="0" err="1"/>
              <a:t>Sử</a:t>
            </a:r>
            <a:r>
              <a:rPr lang="en-US" sz="1800" dirty="0"/>
              <a:t> </a:t>
            </a:r>
            <a:r>
              <a:rPr lang="en-US" sz="1800" dirty="0" err="1"/>
              <a:t>dụng</a:t>
            </a:r>
            <a:r>
              <a:rPr lang="en-US" sz="1800" dirty="0"/>
              <a:t> SCP </a:t>
            </a:r>
            <a:r>
              <a:rPr lang="en-US" sz="1800" dirty="0" err="1"/>
              <a:t>trong</a:t>
            </a:r>
            <a:r>
              <a:rPr lang="en-US" sz="1800" dirty="0"/>
              <a:t> </a:t>
            </a:r>
            <a:r>
              <a:rPr lang="en-US" sz="1800" dirty="0" err="1"/>
              <a:t>các</a:t>
            </a:r>
            <a:r>
              <a:rPr lang="en-US" sz="1800" dirty="0"/>
              <a:t> </a:t>
            </a:r>
            <a:r>
              <a:rPr lang="en-US" sz="1800" dirty="0" err="1"/>
              <a:t>trường</a:t>
            </a:r>
            <a:r>
              <a:rPr lang="en-US" sz="1800" dirty="0"/>
              <a:t> </a:t>
            </a:r>
            <a:r>
              <a:rPr lang="en-US" sz="1800" dirty="0" err="1"/>
              <a:t>hợp</a:t>
            </a:r>
            <a:r>
              <a:rPr lang="en-US" sz="1800" dirty="0"/>
              <a:t>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800" dirty="0"/>
              <a:t> Copy file </a:t>
            </a:r>
            <a:r>
              <a:rPr lang="en-US" sz="1800" dirty="0" err="1"/>
              <a:t>từ</a:t>
            </a:r>
            <a:r>
              <a:rPr lang="en-US" sz="1800" dirty="0"/>
              <a:t> local host </a:t>
            </a:r>
            <a:r>
              <a:rPr lang="en-US" sz="1800" dirty="0" err="1"/>
              <a:t>tới</a:t>
            </a:r>
            <a:r>
              <a:rPr lang="en-US" sz="1800" dirty="0"/>
              <a:t> remote host</a:t>
            </a:r>
          </a:p>
          <a:p>
            <a:pPr marL="0" indent="0">
              <a:buNone/>
            </a:pPr>
            <a:r>
              <a:rPr lang="en-US" sz="1800" dirty="0" err="1"/>
              <a:t>Cú</a:t>
            </a:r>
            <a:r>
              <a:rPr lang="en-US" sz="1800" dirty="0"/>
              <a:t> </a:t>
            </a:r>
            <a:r>
              <a:rPr lang="en-US" sz="1800" dirty="0" err="1"/>
              <a:t>pháp</a:t>
            </a:r>
            <a:r>
              <a:rPr lang="en-US" sz="1800" dirty="0"/>
              <a:t>: </a:t>
            </a:r>
          </a:p>
          <a:p>
            <a:pPr marL="0" indent="0">
              <a:buNone/>
            </a:pPr>
            <a:r>
              <a:rPr lang="en-US" sz="1800" b="1" dirty="0" err="1">
                <a:solidFill>
                  <a:schemeClr val="accent1">
                    <a:lumMod val="75000"/>
                  </a:schemeClr>
                </a:solidFill>
              </a:rPr>
              <a:t>scp</a:t>
            </a:r>
            <a:r>
              <a:rPr lang="en-US" sz="1800" b="1" dirty="0">
                <a:solidFill>
                  <a:schemeClr val="accent1">
                    <a:lumMod val="75000"/>
                  </a:schemeClr>
                </a:solidFill>
              </a:rPr>
              <a:t> [</a:t>
            </a:r>
            <a:r>
              <a:rPr lang="en-US" sz="1800" b="1" dirty="0" err="1">
                <a:solidFill>
                  <a:schemeClr val="accent1">
                    <a:lumMod val="75000"/>
                  </a:schemeClr>
                </a:solidFill>
              </a:rPr>
              <a:t>file_name</a:t>
            </a:r>
            <a:r>
              <a:rPr lang="en-US" sz="1800" b="1" dirty="0">
                <a:solidFill>
                  <a:schemeClr val="accent1">
                    <a:lumMod val="75000"/>
                  </a:schemeClr>
                </a:solidFill>
              </a:rPr>
              <a:t>] </a:t>
            </a:r>
            <a:r>
              <a:rPr lang="en-US" sz="1800" b="1" dirty="0" err="1">
                <a:solidFill>
                  <a:schemeClr val="accent1">
                    <a:lumMod val="75000"/>
                  </a:schemeClr>
                </a:solidFill>
              </a:rPr>
              <a:t>remote_user@IP_of_remote</a:t>
            </a:r>
            <a:r>
              <a:rPr lang="en-US" sz="1800" b="1" dirty="0">
                <a:solidFill>
                  <a:schemeClr val="accent1">
                    <a:lumMod val="75000"/>
                  </a:schemeClr>
                </a:solidFill>
              </a:rPr>
              <a:t>:/remote/directory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Ở </a:t>
            </a:r>
            <a:r>
              <a:rPr lang="en-US" sz="1800" dirty="0" err="1"/>
              <a:t>đây</a:t>
            </a:r>
            <a:r>
              <a:rPr lang="en-US" sz="1800" dirty="0"/>
              <a:t>:</a:t>
            </a:r>
          </a:p>
          <a:p>
            <a:pPr marL="0" indent="0">
              <a:buNone/>
            </a:pPr>
            <a:r>
              <a:rPr lang="en-US" sz="1800" dirty="0" err="1"/>
              <a:t>file_name</a:t>
            </a:r>
            <a:r>
              <a:rPr lang="en-US" sz="1800" dirty="0"/>
              <a:t>: </a:t>
            </a:r>
            <a:r>
              <a:rPr lang="en-US" sz="1800" dirty="0" err="1"/>
              <a:t>tên</a:t>
            </a:r>
            <a:r>
              <a:rPr lang="en-US" sz="1800" dirty="0"/>
              <a:t> </a:t>
            </a:r>
            <a:r>
              <a:rPr lang="en-US" sz="1800" dirty="0" err="1"/>
              <a:t>của</a:t>
            </a:r>
            <a:r>
              <a:rPr lang="en-US" sz="1800" dirty="0"/>
              <a:t> file </a:t>
            </a:r>
            <a:r>
              <a:rPr lang="en-US" sz="1800" dirty="0" err="1"/>
              <a:t>mà</a:t>
            </a:r>
            <a:r>
              <a:rPr lang="en-US" sz="1800" dirty="0"/>
              <a:t> </a:t>
            </a:r>
            <a:r>
              <a:rPr lang="en-US" sz="1800" dirty="0" err="1"/>
              <a:t>cần</a:t>
            </a:r>
            <a:r>
              <a:rPr lang="en-US" sz="1800" dirty="0"/>
              <a:t> copy.</a:t>
            </a:r>
          </a:p>
          <a:p>
            <a:pPr marL="0" indent="0">
              <a:buNone/>
            </a:pPr>
            <a:r>
              <a:rPr lang="en-US" sz="1800" dirty="0" err="1"/>
              <a:t>remote_user</a:t>
            </a:r>
            <a:r>
              <a:rPr lang="en-US" sz="1800" dirty="0"/>
              <a:t>: </a:t>
            </a:r>
            <a:r>
              <a:rPr lang="en-US" sz="1800" dirty="0" err="1"/>
              <a:t>tên</a:t>
            </a:r>
            <a:r>
              <a:rPr lang="en-US" sz="1800" dirty="0"/>
              <a:t> </a:t>
            </a:r>
            <a:r>
              <a:rPr lang="en-US" sz="1800" dirty="0" err="1"/>
              <a:t>của</a:t>
            </a:r>
            <a:r>
              <a:rPr lang="en-US" sz="1800" dirty="0"/>
              <a:t> remote host.</a:t>
            </a:r>
          </a:p>
          <a:p>
            <a:pPr marL="0" indent="0">
              <a:buNone/>
            </a:pPr>
            <a:r>
              <a:rPr lang="en-US" sz="1800" dirty="0" err="1"/>
              <a:t>IP_of_remote</a:t>
            </a:r>
            <a:r>
              <a:rPr lang="en-US" sz="1800" dirty="0"/>
              <a:t>: </a:t>
            </a:r>
            <a:r>
              <a:rPr lang="en-US" sz="1800" dirty="0" err="1"/>
              <a:t>địa</a:t>
            </a:r>
            <a:r>
              <a:rPr lang="en-US" sz="1800" dirty="0"/>
              <a:t> </a:t>
            </a:r>
            <a:r>
              <a:rPr lang="en-US" sz="1800" dirty="0" err="1"/>
              <a:t>chỉ</a:t>
            </a:r>
            <a:r>
              <a:rPr lang="en-US" sz="1800" dirty="0"/>
              <a:t> IP </a:t>
            </a:r>
            <a:r>
              <a:rPr lang="en-US" sz="1800" dirty="0" err="1"/>
              <a:t>của</a:t>
            </a:r>
            <a:r>
              <a:rPr lang="en-US" sz="1800" dirty="0"/>
              <a:t> remote </a:t>
            </a:r>
            <a:r>
              <a:rPr lang="en-US" sz="1800" dirty="0" err="1"/>
              <a:t>hosr</a:t>
            </a:r>
            <a:endParaRPr lang="en-US" sz="1800" dirty="0"/>
          </a:p>
          <a:p>
            <a:pPr marL="0" indent="0">
              <a:buNone/>
            </a:pPr>
            <a:r>
              <a:rPr lang="en-US" sz="1800" dirty="0"/>
              <a:t>/remote/directory: </a:t>
            </a:r>
            <a:r>
              <a:rPr lang="en-US" sz="1800" dirty="0" err="1"/>
              <a:t>nơi</a:t>
            </a:r>
            <a:r>
              <a:rPr lang="en-US" sz="1800" dirty="0"/>
              <a:t> </a:t>
            </a:r>
            <a:r>
              <a:rPr lang="en-US" sz="1800" dirty="0" err="1"/>
              <a:t>mà</a:t>
            </a:r>
            <a:r>
              <a:rPr lang="en-US" sz="1800" dirty="0"/>
              <a:t> file </a:t>
            </a:r>
            <a:r>
              <a:rPr lang="en-US" sz="1800" dirty="0" err="1"/>
              <a:t>sẽ</a:t>
            </a:r>
            <a:r>
              <a:rPr lang="en-US" sz="1800" dirty="0"/>
              <a:t> </a:t>
            </a:r>
            <a:r>
              <a:rPr lang="en-US" sz="1800" dirty="0" err="1"/>
              <a:t>được</a:t>
            </a:r>
            <a:r>
              <a:rPr lang="en-US" sz="1800" dirty="0"/>
              <a:t> </a:t>
            </a:r>
            <a:r>
              <a:rPr lang="en-US" sz="1800" dirty="0" err="1"/>
              <a:t>lưu</a:t>
            </a:r>
            <a:r>
              <a:rPr lang="en-US" sz="1800" dirty="0"/>
              <a:t> </a:t>
            </a:r>
            <a:r>
              <a:rPr lang="en-US" sz="1800" dirty="0" err="1"/>
              <a:t>trên</a:t>
            </a:r>
            <a:r>
              <a:rPr lang="en-US" sz="1800" dirty="0"/>
              <a:t> </a:t>
            </a:r>
            <a:r>
              <a:rPr lang="en-US" sz="1800" dirty="0" err="1"/>
              <a:t>máy</a:t>
            </a:r>
            <a:r>
              <a:rPr lang="en-US" sz="1800" dirty="0"/>
              <a:t> remote.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94736E-9DA6-2B4D-A4FF-D8FBE2256C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2857D-2FF2-42ED-8546-B099814BD6AF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46638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422452-7438-5734-FE39-C8AC51B40C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10. Telnet and SSH network protocol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151880-332B-71BF-F222-DC17EF5BDD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1800" dirty="0"/>
              <a:t> Example: copy file </a:t>
            </a:r>
            <a:r>
              <a:rPr lang="en-US" sz="1800" dirty="0" err="1"/>
              <a:t>tên</a:t>
            </a:r>
            <a:r>
              <a:rPr lang="en-US" sz="1800" dirty="0"/>
              <a:t> </a:t>
            </a:r>
            <a:r>
              <a:rPr lang="en-US" sz="1800" dirty="0" err="1"/>
              <a:t>là</a:t>
            </a:r>
            <a:r>
              <a:rPr lang="en-US" sz="1800" dirty="0"/>
              <a:t> test.txt </a:t>
            </a:r>
            <a:r>
              <a:rPr lang="en-US" sz="1800" dirty="0" err="1"/>
              <a:t>từ</a:t>
            </a:r>
            <a:r>
              <a:rPr lang="en-US" sz="1800" dirty="0"/>
              <a:t> local system </a:t>
            </a:r>
            <a:r>
              <a:rPr lang="en-US" sz="1800" dirty="0" err="1"/>
              <a:t>tới</a:t>
            </a:r>
            <a:r>
              <a:rPr lang="en-US" sz="1800" dirty="0"/>
              <a:t> remote system </a:t>
            </a:r>
            <a:r>
              <a:rPr lang="en-US" sz="1800" dirty="0" err="1"/>
              <a:t>có</a:t>
            </a:r>
            <a:r>
              <a:rPr lang="en-US" sz="1800" dirty="0"/>
              <a:t> </a:t>
            </a:r>
            <a:r>
              <a:rPr lang="en-US" sz="1800" dirty="0" err="1"/>
              <a:t>thông</a:t>
            </a:r>
            <a:r>
              <a:rPr lang="en-US" sz="1800" dirty="0"/>
              <a:t> tin </a:t>
            </a:r>
            <a:r>
              <a:rPr lang="en-US" sz="1800" dirty="0" err="1"/>
              <a:t>như</a:t>
            </a:r>
            <a:r>
              <a:rPr lang="en-US" sz="1800" dirty="0"/>
              <a:t> </a:t>
            </a:r>
            <a:r>
              <a:rPr lang="en-US" sz="1800" dirty="0" err="1"/>
              <a:t>sau</a:t>
            </a:r>
            <a:r>
              <a:rPr lang="en-US" sz="1800" dirty="0"/>
              <a:t>:</a:t>
            </a:r>
          </a:p>
          <a:p>
            <a:pPr marL="0" indent="0">
              <a:buNone/>
            </a:pPr>
            <a:r>
              <a:rPr lang="en-US" sz="1800" dirty="0" err="1"/>
              <a:t>Remote_user</a:t>
            </a:r>
            <a:r>
              <a:rPr lang="en-US" sz="1800" dirty="0"/>
              <a:t>: </a:t>
            </a:r>
            <a:r>
              <a:rPr lang="en-US" sz="1800" dirty="0" err="1"/>
              <a:t>phong</a:t>
            </a:r>
            <a:endParaRPr lang="en-US" sz="1800" dirty="0"/>
          </a:p>
          <a:p>
            <a:pPr marL="0" indent="0">
              <a:buNone/>
            </a:pPr>
            <a:r>
              <a:rPr lang="en-US" sz="1800" dirty="0" err="1"/>
              <a:t>Remote_host</a:t>
            </a:r>
            <a:r>
              <a:rPr lang="en-US" sz="1800" dirty="0"/>
              <a:t>: 192.168.7.2</a:t>
            </a:r>
          </a:p>
          <a:p>
            <a:pPr marL="0" indent="0">
              <a:buNone/>
            </a:pPr>
            <a:r>
              <a:rPr lang="en-US" sz="1800" dirty="0"/>
              <a:t>/remote/directory: /home/</a:t>
            </a:r>
            <a:r>
              <a:rPr lang="en-US" sz="1800" dirty="0" err="1"/>
              <a:t>phong</a:t>
            </a: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Syntax: </a:t>
            </a:r>
            <a:r>
              <a:rPr lang="en-US" sz="1800" dirty="0" err="1"/>
              <a:t>scp</a:t>
            </a:r>
            <a:r>
              <a:rPr lang="en-US" sz="1800" dirty="0"/>
              <a:t> test.txt phong@192.168.7.2:/home/</a:t>
            </a:r>
            <a:r>
              <a:rPr lang="en-US" sz="1800" dirty="0" err="1"/>
              <a:t>phong</a:t>
            </a:r>
            <a:r>
              <a:rPr lang="en-US" sz="1800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8F2F05-376E-B471-1656-2E5961532D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2857D-2FF2-42ED-8546-B099814BD6AF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46380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11B696-F7FC-4545-3F0E-F7E717C5BC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10. Telnet and SSH network protocol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E4D13D-FDD2-5AFC-E364-8D8E786666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1800" dirty="0"/>
              <a:t> Copy file </a:t>
            </a:r>
            <a:r>
              <a:rPr lang="en-US" sz="1800" dirty="0" err="1"/>
              <a:t>từ</a:t>
            </a:r>
            <a:r>
              <a:rPr lang="en-US" sz="1800" dirty="0"/>
              <a:t> </a:t>
            </a:r>
            <a:r>
              <a:rPr lang="en-US" sz="1800" dirty="0" err="1"/>
              <a:t>máy</a:t>
            </a:r>
            <a:r>
              <a:rPr lang="en-US" sz="1800" dirty="0"/>
              <a:t> remote </a:t>
            </a:r>
            <a:r>
              <a:rPr lang="en-US" sz="1800" dirty="0" err="1"/>
              <a:t>tới</a:t>
            </a:r>
            <a:r>
              <a:rPr lang="en-US" sz="1800" dirty="0"/>
              <a:t> </a:t>
            </a:r>
            <a:r>
              <a:rPr lang="en-US" sz="1800" dirty="0" err="1"/>
              <a:t>máy</a:t>
            </a:r>
            <a:r>
              <a:rPr lang="en-US" sz="1800" dirty="0"/>
              <a:t> local </a:t>
            </a:r>
            <a:r>
              <a:rPr lang="en-US" sz="1800" dirty="0" err="1"/>
              <a:t>của</a:t>
            </a:r>
            <a:r>
              <a:rPr lang="en-US" sz="1800" dirty="0"/>
              <a:t> </a:t>
            </a:r>
            <a:r>
              <a:rPr lang="en-US" sz="1800" dirty="0" err="1"/>
              <a:t>chúng</a:t>
            </a:r>
            <a:r>
              <a:rPr lang="en-US" sz="1800" dirty="0"/>
              <a:t> ta.</a:t>
            </a:r>
          </a:p>
          <a:p>
            <a:pPr marL="0" indent="0">
              <a:buNone/>
            </a:pPr>
            <a:r>
              <a:rPr lang="en-US" sz="1800" dirty="0" err="1"/>
              <a:t>Cú</a:t>
            </a:r>
            <a:r>
              <a:rPr lang="en-US" sz="1800" dirty="0"/>
              <a:t> </a:t>
            </a:r>
            <a:r>
              <a:rPr lang="en-US" sz="1800" dirty="0" err="1"/>
              <a:t>pháp</a:t>
            </a:r>
            <a:r>
              <a:rPr lang="en-US" sz="1800" dirty="0"/>
              <a:t>:</a:t>
            </a:r>
          </a:p>
          <a:p>
            <a:pPr marL="0" indent="0">
              <a:buNone/>
            </a:pPr>
            <a:r>
              <a:rPr lang="en-US" sz="1800" dirty="0"/>
              <a:t> </a:t>
            </a:r>
            <a:r>
              <a:rPr lang="en-US" sz="1800" dirty="0" err="1"/>
              <a:t>scp</a:t>
            </a:r>
            <a:r>
              <a:rPr lang="en-US" sz="1800" dirty="0"/>
              <a:t> </a:t>
            </a:r>
            <a:r>
              <a:rPr lang="en-US" sz="1800" dirty="0" err="1"/>
              <a:t>user@remotehost</a:t>
            </a:r>
            <a:r>
              <a:rPr lang="en-US" sz="1800" dirty="0"/>
              <a:t>:[/home/user/</a:t>
            </a:r>
            <a:r>
              <a:rPr lang="en-US" sz="1800" dirty="0" err="1"/>
              <a:t>file_name</a:t>
            </a:r>
            <a:r>
              <a:rPr lang="en-US" sz="1800" dirty="0"/>
              <a:t>] [/local/directory]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Ở </a:t>
            </a:r>
            <a:r>
              <a:rPr lang="en-US" sz="1800" dirty="0" err="1"/>
              <a:t>đây</a:t>
            </a:r>
            <a:r>
              <a:rPr lang="en-US" sz="1800" dirty="0"/>
              <a:t>:</a:t>
            </a:r>
          </a:p>
          <a:p>
            <a:pPr marL="0" indent="0">
              <a:buNone/>
            </a:pPr>
            <a:r>
              <a:rPr lang="en-US" sz="1800" dirty="0"/>
              <a:t>User: </a:t>
            </a:r>
            <a:r>
              <a:rPr lang="en-US" sz="1800" dirty="0" err="1"/>
              <a:t>tên</a:t>
            </a:r>
            <a:r>
              <a:rPr lang="en-US" sz="1800" dirty="0"/>
              <a:t> </a:t>
            </a:r>
            <a:r>
              <a:rPr lang="en-US" sz="1800" dirty="0" err="1"/>
              <a:t>của</a:t>
            </a:r>
            <a:r>
              <a:rPr lang="en-US" sz="1800" dirty="0"/>
              <a:t> </a:t>
            </a:r>
            <a:r>
              <a:rPr lang="en-US" sz="1800" dirty="0" err="1"/>
              <a:t>máy</a:t>
            </a:r>
            <a:r>
              <a:rPr lang="en-US" sz="1800" dirty="0"/>
              <a:t> remote</a:t>
            </a:r>
          </a:p>
          <a:p>
            <a:pPr marL="0" indent="0">
              <a:buNone/>
            </a:pPr>
            <a:r>
              <a:rPr lang="en-US" sz="1800" dirty="0" err="1"/>
              <a:t>Remotehost</a:t>
            </a:r>
            <a:r>
              <a:rPr lang="en-US" sz="1800" dirty="0"/>
              <a:t>: </a:t>
            </a:r>
            <a:r>
              <a:rPr lang="en-US" sz="1800" dirty="0" err="1"/>
              <a:t>địa</a:t>
            </a:r>
            <a:r>
              <a:rPr lang="en-US" sz="1800" dirty="0"/>
              <a:t> </a:t>
            </a:r>
            <a:r>
              <a:rPr lang="en-US" sz="1800" dirty="0" err="1"/>
              <a:t>chỉ</a:t>
            </a:r>
            <a:r>
              <a:rPr lang="en-US" sz="1800" dirty="0"/>
              <a:t> IP </a:t>
            </a:r>
            <a:r>
              <a:rPr lang="en-US" sz="1800" dirty="0" err="1"/>
              <a:t>của</a:t>
            </a:r>
            <a:r>
              <a:rPr lang="en-US" sz="1800" dirty="0"/>
              <a:t> </a:t>
            </a:r>
            <a:r>
              <a:rPr lang="en-US" sz="1800" dirty="0" err="1"/>
              <a:t>máy</a:t>
            </a:r>
            <a:r>
              <a:rPr lang="en-US" sz="1800" dirty="0"/>
              <a:t> remote</a:t>
            </a:r>
          </a:p>
          <a:p>
            <a:pPr marL="0" indent="0">
              <a:buNone/>
            </a:pPr>
            <a:r>
              <a:rPr lang="en-US" sz="1800" dirty="0"/>
              <a:t>/home/user/</a:t>
            </a:r>
            <a:r>
              <a:rPr lang="en-US" sz="1800" dirty="0" err="1"/>
              <a:t>file_name</a:t>
            </a:r>
            <a:r>
              <a:rPr lang="en-US" sz="1800" dirty="0"/>
              <a:t>: </a:t>
            </a:r>
            <a:r>
              <a:rPr lang="en-US" sz="1800" dirty="0" err="1"/>
              <a:t>đường</a:t>
            </a:r>
            <a:r>
              <a:rPr lang="en-US" sz="1800" dirty="0"/>
              <a:t> </a:t>
            </a:r>
            <a:r>
              <a:rPr lang="en-US" sz="1800" dirty="0" err="1"/>
              <a:t>dẫn</a:t>
            </a:r>
            <a:r>
              <a:rPr lang="en-US" sz="1800" dirty="0"/>
              <a:t> </a:t>
            </a:r>
            <a:r>
              <a:rPr lang="en-US" sz="1800" dirty="0" err="1"/>
              <a:t>tới</a:t>
            </a:r>
            <a:r>
              <a:rPr lang="en-US" sz="1800" dirty="0"/>
              <a:t> file </a:t>
            </a:r>
            <a:r>
              <a:rPr lang="en-US" sz="1800" dirty="0" err="1"/>
              <a:t>được</a:t>
            </a:r>
            <a:r>
              <a:rPr lang="en-US" sz="1800" dirty="0"/>
              <a:t> copy </a:t>
            </a:r>
            <a:r>
              <a:rPr lang="en-US" sz="1800" dirty="0" err="1"/>
              <a:t>trên</a:t>
            </a:r>
            <a:r>
              <a:rPr lang="en-US" sz="1800" dirty="0"/>
              <a:t> </a:t>
            </a:r>
            <a:r>
              <a:rPr lang="en-US" sz="1800" dirty="0" err="1"/>
              <a:t>máy</a:t>
            </a:r>
            <a:r>
              <a:rPr lang="en-US" sz="1800" dirty="0"/>
              <a:t> remote.</a:t>
            </a:r>
          </a:p>
          <a:p>
            <a:pPr marL="0" indent="0">
              <a:buNone/>
            </a:pPr>
            <a:r>
              <a:rPr lang="en-US" sz="1800" dirty="0"/>
              <a:t>/local/directory: </a:t>
            </a:r>
            <a:r>
              <a:rPr lang="en-US" sz="1800" dirty="0" err="1"/>
              <a:t>đường</a:t>
            </a:r>
            <a:r>
              <a:rPr lang="en-US" sz="1800" dirty="0"/>
              <a:t> </a:t>
            </a:r>
            <a:r>
              <a:rPr lang="en-US" sz="1800" dirty="0" err="1"/>
              <a:t>dẫn</a:t>
            </a:r>
            <a:r>
              <a:rPr lang="en-US" sz="1800" dirty="0"/>
              <a:t> </a:t>
            </a:r>
            <a:r>
              <a:rPr lang="en-US" sz="1800" dirty="0" err="1"/>
              <a:t>tới</a:t>
            </a:r>
            <a:r>
              <a:rPr lang="en-US" sz="1800" dirty="0"/>
              <a:t> </a:t>
            </a:r>
            <a:r>
              <a:rPr lang="en-US" sz="1800" dirty="0" err="1"/>
              <a:t>nơi</a:t>
            </a:r>
            <a:r>
              <a:rPr lang="en-US" sz="1800" dirty="0"/>
              <a:t> file </a:t>
            </a:r>
            <a:r>
              <a:rPr lang="en-US" sz="1800" dirty="0" err="1"/>
              <a:t>sẽ</a:t>
            </a:r>
            <a:r>
              <a:rPr lang="en-US" sz="1800" dirty="0"/>
              <a:t> </a:t>
            </a:r>
            <a:r>
              <a:rPr lang="en-US" sz="1800" dirty="0" err="1"/>
              <a:t>được</a:t>
            </a:r>
            <a:r>
              <a:rPr lang="en-US" sz="1800" dirty="0"/>
              <a:t> </a:t>
            </a:r>
            <a:r>
              <a:rPr lang="en-US" sz="1800" dirty="0" err="1"/>
              <a:t>lưu</a:t>
            </a:r>
            <a:r>
              <a:rPr lang="en-US" sz="1800" dirty="0"/>
              <a:t> </a:t>
            </a:r>
            <a:r>
              <a:rPr lang="en-US" sz="1800" dirty="0" err="1"/>
              <a:t>trên</a:t>
            </a:r>
            <a:r>
              <a:rPr lang="en-US" sz="1800" dirty="0"/>
              <a:t> </a:t>
            </a:r>
            <a:r>
              <a:rPr lang="en-US" sz="1800" dirty="0" err="1"/>
              <a:t>máy</a:t>
            </a:r>
            <a:r>
              <a:rPr lang="en-US" sz="1800" dirty="0"/>
              <a:t> local.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C81167-3E9A-DC2A-E8E8-D37D750FEE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2857D-2FF2-42ED-8546-B099814BD6AF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93753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977B76-B810-5973-7DC2-BCC674B33C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10. Telnet and SSH network protocol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244806-C98B-38FB-F130-A2854880B8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1800" dirty="0"/>
              <a:t> Example: copy file </a:t>
            </a:r>
            <a:r>
              <a:rPr lang="en-US" sz="1800" dirty="0" err="1"/>
              <a:t>có</a:t>
            </a:r>
            <a:r>
              <a:rPr lang="en-US" sz="1800" dirty="0"/>
              <a:t> </a:t>
            </a:r>
            <a:r>
              <a:rPr lang="en-US" sz="1800" dirty="0" err="1"/>
              <a:t>tên</a:t>
            </a:r>
            <a:r>
              <a:rPr lang="en-US" sz="1800" dirty="0"/>
              <a:t> test1.txt </a:t>
            </a:r>
            <a:r>
              <a:rPr lang="en-US" sz="1800" dirty="0" err="1"/>
              <a:t>từ</a:t>
            </a:r>
            <a:r>
              <a:rPr lang="en-US" sz="1800" dirty="0"/>
              <a:t> </a:t>
            </a:r>
            <a:r>
              <a:rPr lang="en-US" sz="1800" dirty="0" err="1"/>
              <a:t>máy</a:t>
            </a:r>
            <a:r>
              <a:rPr lang="en-US" sz="1800" dirty="0"/>
              <a:t> remote </a:t>
            </a:r>
            <a:r>
              <a:rPr lang="en-US" sz="1800" dirty="0" err="1"/>
              <a:t>có</a:t>
            </a:r>
            <a:r>
              <a:rPr lang="en-US" sz="1800" dirty="0"/>
              <a:t> </a:t>
            </a:r>
            <a:r>
              <a:rPr lang="en-US" sz="1800" dirty="0" err="1"/>
              <a:t>thông</a:t>
            </a:r>
            <a:r>
              <a:rPr lang="en-US" sz="1800" dirty="0"/>
              <a:t> tin:</a:t>
            </a:r>
          </a:p>
          <a:p>
            <a:pPr marL="0" indent="0">
              <a:buNone/>
            </a:pPr>
            <a:r>
              <a:rPr lang="en-US" sz="1800" dirty="0"/>
              <a:t>User: “</a:t>
            </a:r>
            <a:r>
              <a:rPr lang="en-US" sz="1800" dirty="0" err="1"/>
              <a:t>nhphong</a:t>
            </a:r>
            <a:r>
              <a:rPr lang="en-US" sz="1800" dirty="0"/>
              <a:t>”</a:t>
            </a:r>
          </a:p>
          <a:p>
            <a:pPr marL="0" indent="0">
              <a:buNone/>
            </a:pPr>
            <a:r>
              <a:rPr lang="en-US" sz="1800" dirty="0" err="1"/>
              <a:t>Remotehost</a:t>
            </a:r>
            <a:r>
              <a:rPr lang="en-US" sz="1800" dirty="0"/>
              <a:t>: 10.143.90.2</a:t>
            </a:r>
          </a:p>
          <a:p>
            <a:pPr marL="0" indent="0">
              <a:buNone/>
            </a:pPr>
            <a:r>
              <a:rPr lang="en-US" sz="1800" dirty="0"/>
              <a:t>/home/user/</a:t>
            </a:r>
            <a:r>
              <a:rPr lang="en-US" sz="1800" dirty="0" err="1"/>
              <a:t>file_name</a:t>
            </a:r>
            <a:r>
              <a:rPr lang="en-US" sz="1800" dirty="0"/>
              <a:t>: home/</a:t>
            </a:r>
            <a:r>
              <a:rPr lang="en-US" sz="1800" dirty="0" err="1"/>
              <a:t>nhphong</a:t>
            </a:r>
            <a:r>
              <a:rPr lang="en-US" sz="1800" dirty="0"/>
              <a:t>/Desktop/test1.txt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Syntax:</a:t>
            </a:r>
          </a:p>
          <a:p>
            <a:pPr marL="0" indent="0">
              <a:buNone/>
            </a:pPr>
            <a:r>
              <a:rPr lang="en-US" sz="1800" dirty="0" err="1"/>
              <a:t>scp</a:t>
            </a:r>
            <a:r>
              <a:rPr lang="en-US" sz="1800" dirty="0"/>
              <a:t> nhphong@10.143.90.2:/home/</a:t>
            </a:r>
            <a:r>
              <a:rPr lang="en-US" sz="1800" dirty="0" err="1"/>
              <a:t>nhphong</a:t>
            </a:r>
            <a:r>
              <a:rPr lang="en-US" sz="1800" dirty="0"/>
              <a:t>/Desktop/test1.txt . </a:t>
            </a:r>
          </a:p>
          <a:p>
            <a:pPr marL="0" indent="0">
              <a:buNone/>
            </a:pPr>
            <a:r>
              <a:rPr lang="en-US" sz="1800" dirty="0"/>
              <a:t>“.”: </a:t>
            </a:r>
            <a:r>
              <a:rPr lang="en-US" sz="1800" dirty="0" err="1"/>
              <a:t>địa</a:t>
            </a:r>
            <a:r>
              <a:rPr lang="en-US" sz="1800" dirty="0"/>
              <a:t> </a:t>
            </a:r>
            <a:r>
              <a:rPr lang="en-US" sz="1800" dirty="0" err="1"/>
              <a:t>chỉ</a:t>
            </a:r>
            <a:r>
              <a:rPr lang="en-US" sz="1800" dirty="0"/>
              <a:t> </a:t>
            </a:r>
            <a:r>
              <a:rPr lang="en-US" sz="1800" dirty="0" err="1"/>
              <a:t>hiện</a:t>
            </a:r>
            <a:r>
              <a:rPr lang="en-US" sz="1800" dirty="0"/>
              <a:t> </a:t>
            </a:r>
            <a:r>
              <a:rPr lang="en-US" sz="1800" dirty="0" err="1"/>
              <a:t>tại</a:t>
            </a:r>
            <a:r>
              <a:rPr lang="en-US" sz="1800" dirty="0"/>
              <a:t> ở </a:t>
            </a:r>
            <a:r>
              <a:rPr lang="en-US" sz="1800" dirty="0" err="1"/>
              <a:t>máy</a:t>
            </a:r>
            <a:r>
              <a:rPr lang="en-US" sz="1800" dirty="0"/>
              <a:t> local.</a:t>
            </a:r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B341FE-5076-619E-5DDC-CA98D6BC44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2857D-2FF2-42ED-8546-B099814BD6AF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65018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5253B3-C3CD-BD57-234F-282B950CE5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11. Linux Ubuntu Installation Guide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6224DD-0B85-885B-17DA-D5C9EDC62D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 err="1"/>
              <a:t>Hướng</a:t>
            </a:r>
            <a:r>
              <a:rPr lang="en-US" sz="1800" dirty="0"/>
              <a:t> </a:t>
            </a:r>
            <a:r>
              <a:rPr lang="en-US" sz="1800" dirty="0" err="1"/>
              <a:t>dẫn</a:t>
            </a:r>
            <a:r>
              <a:rPr lang="en-US" sz="1800" dirty="0"/>
              <a:t> </a:t>
            </a:r>
            <a:r>
              <a:rPr lang="en-US" sz="1800" dirty="0" err="1"/>
              <a:t>cài</a:t>
            </a:r>
            <a:r>
              <a:rPr lang="en-US" sz="1800" dirty="0"/>
              <a:t> dual boot Linux Ubuntu </a:t>
            </a:r>
            <a:r>
              <a:rPr lang="en-US" sz="1800" dirty="0" err="1"/>
              <a:t>trên</a:t>
            </a:r>
            <a:r>
              <a:rPr lang="en-US" sz="1800" dirty="0"/>
              <a:t> Windows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1800" dirty="0"/>
              <a:t> </a:t>
            </a:r>
            <a:r>
              <a:rPr lang="en-US" sz="1800" dirty="0" err="1"/>
              <a:t>Yêu</a:t>
            </a:r>
            <a:r>
              <a:rPr lang="en-US" sz="1800" dirty="0"/>
              <a:t> </a:t>
            </a:r>
            <a:r>
              <a:rPr lang="en-US" sz="1800" dirty="0" err="1"/>
              <a:t>cầu</a:t>
            </a:r>
            <a:r>
              <a:rPr lang="en-US" sz="1800" dirty="0"/>
              <a:t> : </a:t>
            </a:r>
            <a:r>
              <a:rPr lang="en-US" sz="1800" dirty="0" err="1"/>
              <a:t>chuẩn</a:t>
            </a:r>
            <a:r>
              <a:rPr lang="en-US" sz="1800" dirty="0"/>
              <a:t> </a:t>
            </a:r>
            <a:r>
              <a:rPr lang="en-US" sz="1800" dirty="0" err="1"/>
              <a:t>bị</a:t>
            </a:r>
            <a:r>
              <a:rPr lang="en-US" sz="1800" dirty="0"/>
              <a:t> </a:t>
            </a:r>
            <a:r>
              <a:rPr lang="en-US" sz="1800" dirty="0" err="1"/>
              <a:t>một</a:t>
            </a:r>
            <a:r>
              <a:rPr lang="en-US" sz="1800" dirty="0"/>
              <a:t> USB </a:t>
            </a:r>
            <a:r>
              <a:rPr lang="en-US" sz="1800" dirty="0" err="1"/>
              <a:t>trên</a:t>
            </a:r>
            <a:r>
              <a:rPr lang="en-US" sz="1800" dirty="0"/>
              <a:t> 16 GB </a:t>
            </a:r>
            <a:r>
              <a:rPr lang="en-US" sz="1800" dirty="0" err="1"/>
              <a:t>và</a:t>
            </a:r>
            <a:r>
              <a:rPr lang="en-US" sz="1800" dirty="0"/>
              <a:t> </a:t>
            </a:r>
            <a:r>
              <a:rPr lang="en-US" sz="1800" dirty="0" err="1"/>
              <a:t>một</a:t>
            </a:r>
            <a:r>
              <a:rPr lang="en-US" sz="1800" dirty="0"/>
              <a:t> ổ </a:t>
            </a:r>
            <a:r>
              <a:rPr lang="en-US" sz="1800" dirty="0" err="1"/>
              <a:t>trống</a:t>
            </a:r>
            <a:r>
              <a:rPr lang="en-US" sz="1800" dirty="0"/>
              <a:t> </a:t>
            </a:r>
            <a:r>
              <a:rPr lang="en-US" sz="1800" dirty="0" err="1"/>
              <a:t>khoảng</a:t>
            </a:r>
            <a:r>
              <a:rPr lang="en-US" sz="1800" dirty="0"/>
              <a:t> 100 GB </a:t>
            </a:r>
            <a:r>
              <a:rPr lang="en-US" sz="1800" dirty="0" err="1"/>
              <a:t>trên</a:t>
            </a:r>
            <a:r>
              <a:rPr lang="en-US" sz="1800" dirty="0"/>
              <a:t> </a:t>
            </a:r>
            <a:r>
              <a:rPr lang="en-US" sz="1800" dirty="0" err="1"/>
              <a:t>máy</a:t>
            </a:r>
            <a:r>
              <a:rPr lang="en-US" sz="1800" dirty="0"/>
              <a:t> </a:t>
            </a:r>
            <a:r>
              <a:rPr lang="en-US" sz="1800" dirty="0" err="1"/>
              <a:t>tính</a:t>
            </a:r>
            <a:r>
              <a:rPr lang="en-US" sz="1800" dirty="0"/>
              <a:t>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1800" dirty="0"/>
              <a:t> </a:t>
            </a:r>
            <a:r>
              <a:rPr lang="en-US" sz="1800" dirty="0" err="1"/>
              <a:t>Kiểm</a:t>
            </a:r>
            <a:r>
              <a:rPr lang="en-US" sz="1800" dirty="0"/>
              <a:t> </a:t>
            </a:r>
            <a:r>
              <a:rPr lang="en-US" sz="1800" dirty="0" err="1"/>
              <a:t>tra</a:t>
            </a:r>
            <a:r>
              <a:rPr lang="en-US" sz="1800" dirty="0"/>
              <a:t> </a:t>
            </a:r>
            <a:r>
              <a:rPr lang="en-US" sz="1800" dirty="0" err="1"/>
              <a:t>xem</a:t>
            </a:r>
            <a:r>
              <a:rPr lang="en-US" sz="1800" dirty="0"/>
              <a:t> </a:t>
            </a:r>
            <a:r>
              <a:rPr lang="en-US" sz="1800" dirty="0" err="1"/>
              <a:t>máy</a:t>
            </a:r>
            <a:r>
              <a:rPr lang="en-US" sz="1800" dirty="0"/>
              <a:t> </a:t>
            </a:r>
            <a:r>
              <a:rPr lang="en-US" sz="1800" dirty="0" err="1"/>
              <a:t>tính</a:t>
            </a:r>
            <a:r>
              <a:rPr lang="en-US" sz="1800" dirty="0"/>
              <a:t> </a:t>
            </a:r>
            <a:r>
              <a:rPr lang="en-US" sz="1800" dirty="0" err="1"/>
              <a:t>của</a:t>
            </a:r>
            <a:r>
              <a:rPr lang="en-US" sz="1800" dirty="0"/>
              <a:t> </a:t>
            </a:r>
            <a:r>
              <a:rPr lang="en-US" sz="1800" dirty="0" err="1"/>
              <a:t>mình</a:t>
            </a:r>
            <a:r>
              <a:rPr lang="en-US" sz="1800" dirty="0"/>
              <a:t> </a:t>
            </a:r>
            <a:r>
              <a:rPr lang="en-US" sz="1800" dirty="0" err="1"/>
              <a:t>đang</a:t>
            </a:r>
            <a:r>
              <a:rPr lang="en-US" sz="1800" dirty="0"/>
              <a:t> ở </a:t>
            </a:r>
            <a:r>
              <a:rPr lang="en-US" sz="1800" dirty="0" err="1"/>
              <a:t>chuẩn</a:t>
            </a:r>
            <a:r>
              <a:rPr lang="en-US" sz="1800" dirty="0"/>
              <a:t> BIOS mode </a:t>
            </a:r>
            <a:r>
              <a:rPr lang="en-US" sz="1800" dirty="0" err="1"/>
              <a:t>của</a:t>
            </a:r>
            <a:r>
              <a:rPr lang="en-US" sz="1800" dirty="0"/>
              <a:t> </a:t>
            </a:r>
            <a:r>
              <a:rPr lang="en-US" sz="1800" dirty="0" err="1"/>
              <a:t>máy</a:t>
            </a:r>
            <a:r>
              <a:rPr lang="en-US" sz="1800" dirty="0"/>
              <a:t> </a:t>
            </a:r>
            <a:r>
              <a:rPr lang="en-US" sz="1800" dirty="0" err="1"/>
              <a:t>tính</a:t>
            </a:r>
            <a:r>
              <a:rPr lang="en-US" sz="1800" dirty="0"/>
              <a:t> </a:t>
            </a:r>
            <a:r>
              <a:rPr lang="en-US" sz="1800" dirty="0" err="1"/>
              <a:t>mình</a:t>
            </a:r>
            <a:r>
              <a:rPr lang="en-US" sz="1800" dirty="0"/>
              <a:t> </a:t>
            </a:r>
            <a:r>
              <a:rPr lang="en-US" sz="1800" dirty="0" err="1"/>
              <a:t>là</a:t>
            </a:r>
            <a:r>
              <a:rPr lang="en-US" sz="1800" dirty="0"/>
              <a:t> legacy hay </a:t>
            </a:r>
            <a:r>
              <a:rPr lang="en-US" sz="1800" dirty="0" err="1"/>
              <a:t>uefi</a:t>
            </a:r>
            <a:r>
              <a:rPr lang="en-US" sz="1800" dirty="0"/>
              <a:t>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1800" dirty="0"/>
              <a:t> </a:t>
            </a:r>
            <a:r>
              <a:rPr lang="en-US" sz="1800" dirty="0" err="1"/>
              <a:t>Tiếp</a:t>
            </a:r>
            <a:r>
              <a:rPr lang="en-US" sz="1800" dirty="0"/>
              <a:t> </a:t>
            </a:r>
            <a:r>
              <a:rPr lang="en-US" sz="1800" dirty="0" err="1"/>
              <a:t>tục</a:t>
            </a:r>
            <a:r>
              <a:rPr lang="en-US" sz="1800" dirty="0"/>
              <a:t> </a:t>
            </a:r>
            <a:r>
              <a:rPr lang="en-US" sz="1800" dirty="0" err="1"/>
              <a:t>kiểm</a:t>
            </a:r>
            <a:r>
              <a:rPr lang="en-US" sz="1800" dirty="0"/>
              <a:t> </a:t>
            </a:r>
            <a:r>
              <a:rPr lang="en-US" sz="1800" dirty="0" err="1"/>
              <a:t>tra</a:t>
            </a:r>
            <a:r>
              <a:rPr lang="en-US" sz="1800" dirty="0"/>
              <a:t> </a:t>
            </a:r>
            <a:r>
              <a:rPr lang="en-US" sz="1800" dirty="0" err="1"/>
              <a:t>xem</a:t>
            </a:r>
            <a:r>
              <a:rPr lang="en-US" sz="1800" dirty="0"/>
              <a:t> ổ </a:t>
            </a:r>
            <a:r>
              <a:rPr lang="en-US" sz="1800" dirty="0" err="1"/>
              <a:t>cứng</a:t>
            </a:r>
            <a:r>
              <a:rPr lang="en-US" sz="1800" dirty="0"/>
              <a:t> </a:t>
            </a:r>
            <a:r>
              <a:rPr lang="en-US" sz="1800" dirty="0" err="1"/>
              <a:t>máy</a:t>
            </a:r>
            <a:r>
              <a:rPr lang="en-US" sz="1800" dirty="0"/>
              <a:t> </a:t>
            </a:r>
            <a:r>
              <a:rPr lang="en-US" sz="1800" dirty="0" err="1"/>
              <a:t>bạn</a:t>
            </a:r>
            <a:r>
              <a:rPr lang="en-US" sz="1800" dirty="0"/>
              <a:t> </a:t>
            </a:r>
            <a:r>
              <a:rPr lang="en-US" sz="1800" dirty="0" err="1"/>
              <a:t>là</a:t>
            </a:r>
            <a:r>
              <a:rPr lang="en-US" sz="1800" dirty="0"/>
              <a:t> </a:t>
            </a:r>
            <a:r>
              <a:rPr lang="en-US" sz="1800" dirty="0" err="1"/>
              <a:t>theo</a:t>
            </a:r>
            <a:r>
              <a:rPr lang="en-US" sz="1800" dirty="0"/>
              <a:t> </a:t>
            </a:r>
            <a:r>
              <a:rPr lang="en-US" sz="1800" dirty="0" err="1"/>
              <a:t>chuẩn</a:t>
            </a:r>
            <a:r>
              <a:rPr lang="en-US" sz="1800" dirty="0"/>
              <a:t> MBR hay GPT.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1800" dirty="0"/>
              <a:t> Sau </a:t>
            </a:r>
            <a:r>
              <a:rPr lang="en-US" sz="1800" dirty="0" err="1"/>
              <a:t>khi</a:t>
            </a:r>
            <a:r>
              <a:rPr lang="en-US" sz="1800" dirty="0"/>
              <a:t> </a:t>
            </a:r>
            <a:r>
              <a:rPr lang="en-US" sz="1800" dirty="0" err="1"/>
              <a:t>làm</a:t>
            </a:r>
            <a:r>
              <a:rPr lang="en-US" sz="1800" dirty="0"/>
              <a:t> </a:t>
            </a:r>
            <a:r>
              <a:rPr lang="en-US" sz="1800" dirty="0" err="1"/>
              <a:t>xong</a:t>
            </a:r>
            <a:r>
              <a:rPr lang="en-US" sz="1800" dirty="0"/>
              <a:t> </a:t>
            </a:r>
            <a:r>
              <a:rPr lang="en-US" sz="1800" dirty="0" err="1"/>
              <a:t>các</a:t>
            </a:r>
            <a:r>
              <a:rPr lang="en-US" sz="1800" dirty="0"/>
              <a:t> </a:t>
            </a:r>
            <a:r>
              <a:rPr lang="en-US" sz="1800" dirty="0" err="1"/>
              <a:t>điều</a:t>
            </a:r>
            <a:r>
              <a:rPr lang="en-US" sz="1800" dirty="0"/>
              <a:t> </a:t>
            </a:r>
            <a:r>
              <a:rPr lang="en-US" sz="1800" dirty="0" err="1"/>
              <a:t>trên</a:t>
            </a:r>
            <a:r>
              <a:rPr lang="en-US" sz="1800" dirty="0"/>
              <a:t> </a:t>
            </a:r>
            <a:r>
              <a:rPr lang="en-US" sz="1800" dirty="0" err="1"/>
              <a:t>bạn</a:t>
            </a:r>
            <a:r>
              <a:rPr lang="en-US" sz="1800" dirty="0"/>
              <a:t> </a:t>
            </a:r>
            <a:r>
              <a:rPr lang="en-US" sz="1800" dirty="0" err="1"/>
              <a:t>hãy</a:t>
            </a:r>
            <a:r>
              <a:rPr lang="en-US" sz="1800" dirty="0"/>
              <a:t> </a:t>
            </a:r>
            <a:r>
              <a:rPr lang="en-US" sz="1800" dirty="0" err="1"/>
              <a:t>tham</a:t>
            </a:r>
            <a:r>
              <a:rPr lang="en-US" sz="1800" dirty="0"/>
              <a:t> </a:t>
            </a:r>
            <a:r>
              <a:rPr lang="en-US" sz="1800" dirty="0" err="1"/>
              <a:t>khảo</a:t>
            </a:r>
            <a:r>
              <a:rPr lang="en-US" sz="1800" dirty="0"/>
              <a:t> video ở link </a:t>
            </a:r>
            <a:r>
              <a:rPr lang="en-US" sz="1800" dirty="0" err="1"/>
              <a:t>dưới</a:t>
            </a:r>
            <a:r>
              <a:rPr lang="en-US" sz="1800" dirty="0"/>
              <a:t> </a:t>
            </a:r>
            <a:r>
              <a:rPr lang="en-US" sz="1800" dirty="0" err="1"/>
              <a:t>đây</a:t>
            </a:r>
            <a:r>
              <a:rPr lang="en-US" sz="1800" dirty="0"/>
              <a:t> </a:t>
            </a:r>
            <a:r>
              <a:rPr lang="en-US" sz="1800" dirty="0" err="1"/>
              <a:t>để</a:t>
            </a:r>
            <a:r>
              <a:rPr lang="en-US" sz="1800" dirty="0"/>
              <a:t> </a:t>
            </a:r>
            <a:r>
              <a:rPr lang="en-US" sz="1800" dirty="0" err="1"/>
              <a:t>làm</a:t>
            </a:r>
            <a:r>
              <a:rPr lang="en-US" sz="1800" dirty="0"/>
              <a:t> </a:t>
            </a:r>
            <a:r>
              <a:rPr lang="en-US" sz="1800" dirty="0" err="1"/>
              <a:t>các</a:t>
            </a:r>
            <a:r>
              <a:rPr lang="en-US" sz="1800" dirty="0"/>
              <a:t> </a:t>
            </a:r>
            <a:r>
              <a:rPr lang="en-US" sz="1800" dirty="0" err="1"/>
              <a:t>bước</a:t>
            </a:r>
            <a:r>
              <a:rPr lang="en-US" sz="1800" dirty="0"/>
              <a:t> </a:t>
            </a:r>
            <a:r>
              <a:rPr lang="en-US" sz="1800" dirty="0" err="1"/>
              <a:t>tiếp</a:t>
            </a:r>
            <a:r>
              <a:rPr lang="en-US" sz="1800" dirty="0"/>
              <a:t> </a:t>
            </a:r>
            <a:r>
              <a:rPr lang="en-US" sz="1800" dirty="0" err="1"/>
              <a:t>theo.</a:t>
            </a:r>
            <a:r>
              <a:rPr lang="en-US" sz="1800" dirty="0"/>
              <a:t> Link: </a:t>
            </a:r>
            <a:r>
              <a:rPr lang="en-US" sz="1800" dirty="0">
                <a:hlinkClick r:id="rId2"/>
              </a:rPr>
              <a:t>https://www.youtube.com/watch?v=-iSAyiicyQY&amp;t=348s</a:t>
            </a:r>
            <a:endParaRPr lang="en-US" sz="1800" dirty="0"/>
          </a:p>
          <a:p>
            <a:pPr marL="0" indent="0">
              <a:buNone/>
            </a:pPr>
            <a:r>
              <a:rPr lang="en-US" sz="1800" dirty="0"/>
              <a:t>Note that: </a:t>
            </a:r>
            <a:r>
              <a:rPr lang="en-US" sz="1800" dirty="0" err="1"/>
              <a:t>Nhớ</a:t>
            </a:r>
            <a:r>
              <a:rPr lang="en-US" sz="1800" dirty="0"/>
              <a:t> </a:t>
            </a:r>
            <a:r>
              <a:rPr lang="en-US" sz="1800" dirty="0" err="1"/>
              <a:t>là</a:t>
            </a:r>
            <a:r>
              <a:rPr lang="en-US" sz="1800" dirty="0"/>
              <a:t> </a:t>
            </a:r>
            <a:r>
              <a:rPr lang="en-US" sz="1800" dirty="0" err="1"/>
              <a:t>phải</a:t>
            </a:r>
            <a:r>
              <a:rPr lang="en-US" sz="1800" dirty="0"/>
              <a:t> </a:t>
            </a:r>
            <a:r>
              <a:rPr lang="en-US" sz="1800" dirty="0" err="1"/>
              <a:t>tắt</a:t>
            </a:r>
            <a:r>
              <a:rPr lang="en-US" sz="1800" dirty="0"/>
              <a:t> security boot </a:t>
            </a:r>
            <a:r>
              <a:rPr lang="en-US" sz="1800" dirty="0" err="1"/>
              <a:t>và</a:t>
            </a:r>
            <a:r>
              <a:rPr lang="en-US" sz="1800" dirty="0"/>
              <a:t> fast boot </a:t>
            </a:r>
            <a:r>
              <a:rPr lang="en-US" sz="1800" dirty="0" err="1"/>
              <a:t>trước</a:t>
            </a:r>
            <a:r>
              <a:rPr lang="en-US" sz="1800" dirty="0"/>
              <a:t> </a:t>
            </a:r>
            <a:r>
              <a:rPr lang="en-US" sz="1800" dirty="0" err="1"/>
              <a:t>khi</a:t>
            </a:r>
            <a:r>
              <a:rPr lang="en-US" sz="1800" dirty="0"/>
              <a:t> </a:t>
            </a:r>
            <a:r>
              <a:rPr lang="en-US" sz="1800" dirty="0" err="1"/>
              <a:t>bắt</a:t>
            </a:r>
            <a:r>
              <a:rPr lang="en-US" sz="1800" dirty="0"/>
              <a:t> </a:t>
            </a:r>
            <a:r>
              <a:rPr lang="en-US" sz="1800" dirty="0" err="1"/>
              <a:t>đầu</a:t>
            </a:r>
            <a:r>
              <a:rPr lang="en-US" sz="1800" dirty="0"/>
              <a:t> </a:t>
            </a:r>
            <a:r>
              <a:rPr lang="en-US" sz="1800" dirty="0" err="1"/>
              <a:t>cài</a:t>
            </a:r>
            <a:r>
              <a:rPr lang="en-US" sz="1800" dirty="0"/>
              <a:t> dual boot.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CF7D75-A45D-0EDB-104E-DDF7970770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2E2857D-2FF2-42ED-8546-B099814BD6AF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viar Dreams" panose="020B04020202040205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98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viar Dreams" panose="020B04020202040205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0277459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BFC39-1CA6-6861-787B-C70417CCD8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11. Linux Ubuntu Installation Guide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F58E08-9E23-E9AF-2EE9-40CA191914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 err="1"/>
              <a:t>Các</a:t>
            </a:r>
            <a:r>
              <a:rPr lang="en-US" sz="1800" dirty="0"/>
              <a:t> </a:t>
            </a:r>
            <a:r>
              <a:rPr lang="en-US" sz="1800" dirty="0" err="1"/>
              <a:t>lỗi</a:t>
            </a:r>
            <a:r>
              <a:rPr lang="en-US" sz="1800" dirty="0"/>
              <a:t> </a:t>
            </a:r>
            <a:r>
              <a:rPr lang="en-US" sz="1800" dirty="0" err="1"/>
              <a:t>mình</a:t>
            </a:r>
            <a:r>
              <a:rPr lang="en-US" sz="1800" dirty="0"/>
              <a:t> </a:t>
            </a:r>
            <a:r>
              <a:rPr lang="en-US" sz="1800" dirty="0" err="1"/>
              <a:t>đã</a:t>
            </a:r>
            <a:r>
              <a:rPr lang="en-US" sz="1800" dirty="0"/>
              <a:t> </a:t>
            </a:r>
            <a:r>
              <a:rPr lang="en-US" sz="1800" dirty="0" err="1"/>
              <a:t>gặp</a:t>
            </a:r>
            <a:r>
              <a:rPr lang="en-US" sz="1800" dirty="0"/>
              <a:t> </a:t>
            </a:r>
            <a:r>
              <a:rPr lang="en-US" sz="1800" dirty="0" err="1"/>
              <a:t>phải</a:t>
            </a:r>
            <a:r>
              <a:rPr lang="en-US" sz="1800" dirty="0"/>
              <a:t> </a:t>
            </a:r>
            <a:r>
              <a:rPr lang="en-US" sz="1800" dirty="0" err="1"/>
              <a:t>trong</a:t>
            </a:r>
            <a:r>
              <a:rPr lang="en-US" sz="1800" dirty="0"/>
              <a:t> </a:t>
            </a:r>
            <a:r>
              <a:rPr lang="en-US" sz="1800" dirty="0" err="1"/>
              <a:t>quá</a:t>
            </a:r>
            <a:r>
              <a:rPr lang="en-US" sz="1800" dirty="0"/>
              <a:t> </a:t>
            </a:r>
            <a:r>
              <a:rPr lang="en-US" sz="1800" dirty="0" err="1"/>
              <a:t>trình</a:t>
            </a:r>
            <a:r>
              <a:rPr lang="en-US" sz="1800" dirty="0"/>
              <a:t> </a:t>
            </a:r>
            <a:r>
              <a:rPr lang="en-US" sz="1800" dirty="0" err="1"/>
              <a:t>cài</a:t>
            </a:r>
            <a:r>
              <a:rPr lang="en-US" sz="1800" dirty="0"/>
              <a:t> </a:t>
            </a:r>
            <a:r>
              <a:rPr lang="en-US" sz="1800" dirty="0" err="1"/>
              <a:t>đặt</a:t>
            </a:r>
            <a:r>
              <a:rPr lang="en-US" sz="1800" dirty="0"/>
              <a:t> Linux: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1800" dirty="0"/>
              <a:t> </a:t>
            </a:r>
            <a:r>
              <a:rPr lang="en-US" sz="1800" dirty="0" err="1"/>
              <a:t>Lỗi</a:t>
            </a:r>
            <a:r>
              <a:rPr lang="en-US" sz="1800" dirty="0"/>
              <a:t> </a:t>
            </a:r>
            <a:r>
              <a:rPr lang="en-US" sz="1800" dirty="0" err="1"/>
              <a:t>sai</a:t>
            </a:r>
            <a:r>
              <a:rPr lang="en-US" sz="1800" dirty="0"/>
              <a:t> </a:t>
            </a:r>
            <a:r>
              <a:rPr lang="en-US" sz="1800" dirty="0" err="1"/>
              <a:t>đồng</a:t>
            </a:r>
            <a:r>
              <a:rPr lang="en-US" sz="1800" dirty="0"/>
              <a:t> </a:t>
            </a:r>
            <a:r>
              <a:rPr lang="en-US" sz="1800" dirty="0" err="1"/>
              <a:t>bộ</a:t>
            </a:r>
            <a:r>
              <a:rPr lang="en-US" sz="1800" dirty="0"/>
              <a:t> </a:t>
            </a:r>
            <a:r>
              <a:rPr lang="en-US" sz="1800" dirty="0" err="1"/>
              <a:t>thời</a:t>
            </a:r>
            <a:r>
              <a:rPr lang="en-US" sz="1800" dirty="0"/>
              <a:t> </a:t>
            </a:r>
            <a:r>
              <a:rPr lang="en-US" sz="1800" dirty="0" err="1"/>
              <a:t>gian</a:t>
            </a:r>
            <a:r>
              <a:rPr lang="en-US" sz="1800" dirty="0"/>
              <a:t> </a:t>
            </a:r>
            <a:r>
              <a:rPr lang="en-US" sz="1800" dirty="0" err="1"/>
              <a:t>giữa</a:t>
            </a:r>
            <a:r>
              <a:rPr lang="en-US" sz="1800" dirty="0"/>
              <a:t> ubuntu </a:t>
            </a:r>
            <a:r>
              <a:rPr lang="en-US" sz="1800" dirty="0" err="1"/>
              <a:t>và</a:t>
            </a:r>
            <a:r>
              <a:rPr lang="en-US" sz="1800" dirty="0"/>
              <a:t> window</a:t>
            </a:r>
          </a:p>
          <a:p>
            <a:pPr marL="0" indent="0">
              <a:buNone/>
            </a:pPr>
            <a:r>
              <a:rPr lang="en-US" sz="1800" dirty="0"/>
              <a:t>Link </a:t>
            </a:r>
            <a:r>
              <a:rPr lang="en-US" sz="1800" dirty="0" err="1"/>
              <a:t>hướng</a:t>
            </a:r>
            <a:r>
              <a:rPr lang="en-US" sz="1800" dirty="0"/>
              <a:t> </a:t>
            </a:r>
            <a:r>
              <a:rPr lang="en-US" sz="1800" dirty="0" err="1"/>
              <a:t>dẫn</a:t>
            </a:r>
            <a:r>
              <a:rPr lang="en-US" sz="1800" dirty="0"/>
              <a:t> </a:t>
            </a:r>
            <a:r>
              <a:rPr lang="en-US" sz="1800" dirty="0" err="1"/>
              <a:t>khắc</a:t>
            </a:r>
            <a:r>
              <a:rPr lang="en-US" sz="1800" dirty="0"/>
              <a:t> </a:t>
            </a:r>
            <a:r>
              <a:rPr lang="en-US" sz="1800" dirty="0" err="1"/>
              <a:t>phục</a:t>
            </a:r>
            <a:r>
              <a:rPr lang="en-US" sz="1800" dirty="0"/>
              <a:t>: </a:t>
            </a:r>
            <a:r>
              <a:rPr lang="en-US" sz="1800" dirty="0">
                <a:hlinkClick r:id="rId2"/>
              </a:rPr>
              <a:t>https://truongtc.com/sua-loi-sai-gio-khi-cai-dat-song-song-windows-ubuntu/</a:t>
            </a:r>
            <a:endParaRPr lang="en-US" sz="1800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sz="1800" dirty="0"/>
              <a:t> </a:t>
            </a:r>
            <a:r>
              <a:rPr lang="en-US" sz="1800" dirty="0" err="1"/>
              <a:t>Lỗi</a:t>
            </a:r>
            <a:r>
              <a:rPr lang="en-US" sz="1800" dirty="0"/>
              <a:t> </a:t>
            </a:r>
            <a:r>
              <a:rPr lang="en-US" sz="1800" dirty="0" err="1"/>
              <a:t>gõ</a:t>
            </a:r>
            <a:r>
              <a:rPr lang="en-US" sz="1800" dirty="0"/>
              <a:t> </a:t>
            </a:r>
            <a:r>
              <a:rPr lang="en-US" sz="1800" dirty="0" err="1"/>
              <a:t>bị</a:t>
            </a:r>
            <a:r>
              <a:rPr lang="en-US" sz="1800" dirty="0"/>
              <a:t> </a:t>
            </a:r>
            <a:r>
              <a:rPr lang="en-US" sz="1800" dirty="0" err="1"/>
              <a:t>mất</a:t>
            </a:r>
            <a:r>
              <a:rPr lang="en-US" sz="1800" dirty="0"/>
              <a:t> </a:t>
            </a:r>
            <a:r>
              <a:rPr lang="en-US" sz="1800" dirty="0" err="1"/>
              <a:t>chữ</a:t>
            </a:r>
            <a:r>
              <a:rPr lang="en-US" sz="1800" dirty="0"/>
              <a:t> </a:t>
            </a:r>
            <a:r>
              <a:rPr lang="en-US" sz="1800" dirty="0" err="1"/>
              <a:t>khi</a:t>
            </a:r>
            <a:r>
              <a:rPr lang="en-US" sz="1800" dirty="0"/>
              <a:t> </a:t>
            </a:r>
            <a:r>
              <a:rPr lang="en-US" sz="1800" dirty="0" err="1"/>
              <a:t>sử</a:t>
            </a:r>
            <a:r>
              <a:rPr lang="en-US" sz="1800" dirty="0"/>
              <a:t> </a:t>
            </a:r>
            <a:r>
              <a:rPr lang="en-US" sz="1800" dirty="0" err="1"/>
              <a:t>dụng</a:t>
            </a:r>
            <a:r>
              <a:rPr lang="en-US" sz="1800" dirty="0"/>
              <a:t> ubuntu</a:t>
            </a:r>
          </a:p>
          <a:p>
            <a:pPr marL="0" indent="0">
              <a:buNone/>
            </a:pPr>
            <a:r>
              <a:rPr lang="en-US" sz="1800" dirty="0"/>
              <a:t>Link </a:t>
            </a:r>
            <a:r>
              <a:rPr lang="en-US" sz="1800" dirty="0" err="1"/>
              <a:t>hướng</a:t>
            </a:r>
            <a:r>
              <a:rPr lang="en-US" sz="1800" dirty="0"/>
              <a:t> </a:t>
            </a:r>
            <a:r>
              <a:rPr lang="en-US" sz="1800" dirty="0" err="1"/>
              <a:t>dẫn</a:t>
            </a:r>
            <a:r>
              <a:rPr lang="en-US" sz="1800" dirty="0"/>
              <a:t> </a:t>
            </a:r>
            <a:r>
              <a:rPr lang="en-US" sz="1800" dirty="0" err="1"/>
              <a:t>khắc</a:t>
            </a:r>
            <a:r>
              <a:rPr lang="en-US" sz="1800" dirty="0"/>
              <a:t> </a:t>
            </a:r>
            <a:r>
              <a:rPr lang="en-US" sz="1800" dirty="0" err="1"/>
              <a:t>phục</a:t>
            </a:r>
            <a:r>
              <a:rPr lang="en-US" sz="1800" dirty="0"/>
              <a:t>: </a:t>
            </a:r>
            <a:r>
              <a:rPr lang="en-US" sz="1800" dirty="0">
                <a:hlinkClick r:id="rId3"/>
              </a:rPr>
              <a:t>https://gist.github.com/lelinhtinh/fc660f3222a1da1b7ff923a4080742e5</a:t>
            </a: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sz="1800" dirty="0"/>
              <a:t> </a:t>
            </a:r>
            <a:r>
              <a:rPr lang="en-US" sz="1800" dirty="0" err="1"/>
              <a:t>Lỗi</a:t>
            </a:r>
            <a:r>
              <a:rPr lang="en-US" sz="1800" dirty="0"/>
              <a:t> git </a:t>
            </a:r>
            <a:r>
              <a:rPr lang="en-US" sz="1800" dirty="0" err="1"/>
              <a:t>không</a:t>
            </a:r>
            <a:r>
              <a:rPr lang="en-US" sz="1800" dirty="0"/>
              <a:t> </a:t>
            </a:r>
            <a:r>
              <a:rPr lang="en-US" sz="1800" dirty="0" err="1"/>
              <a:t>thể</a:t>
            </a:r>
            <a:r>
              <a:rPr lang="en-US" sz="1800" dirty="0"/>
              <a:t> </a:t>
            </a:r>
            <a:r>
              <a:rPr lang="en-US" sz="1800" dirty="0" err="1"/>
              <a:t>truy</a:t>
            </a:r>
            <a:r>
              <a:rPr lang="en-US" sz="1800" dirty="0"/>
              <a:t> </a:t>
            </a:r>
            <a:r>
              <a:rPr lang="en-US" sz="1800" dirty="0" err="1"/>
              <a:t>cập</a:t>
            </a:r>
            <a:r>
              <a:rPr lang="en-US" sz="1800" dirty="0"/>
              <a:t> remote repository </a:t>
            </a:r>
            <a:r>
              <a:rPr lang="en-US" sz="1800" dirty="0" err="1"/>
              <a:t>lúc</a:t>
            </a:r>
            <a:r>
              <a:rPr lang="en-US" sz="1800" dirty="0"/>
              <a:t> </a:t>
            </a:r>
            <a:r>
              <a:rPr lang="en-US" sz="1800" dirty="0" err="1"/>
              <a:t>này</a:t>
            </a:r>
            <a:r>
              <a:rPr lang="en-US" sz="1800" dirty="0"/>
              <a:t> ta </a:t>
            </a:r>
            <a:r>
              <a:rPr lang="en-US" sz="1800" dirty="0" err="1"/>
              <a:t>chuyển</a:t>
            </a:r>
            <a:r>
              <a:rPr lang="en-US" sz="1800" dirty="0"/>
              <a:t> qua </a:t>
            </a:r>
            <a:r>
              <a:rPr lang="en-US" sz="1800" dirty="0" err="1"/>
              <a:t>dùng</a:t>
            </a:r>
            <a:r>
              <a:rPr lang="en-US" sz="1800" dirty="0"/>
              <a:t> SSH key:</a:t>
            </a:r>
          </a:p>
          <a:p>
            <a:pPr marL="0" indent="0">
              <a:buNone/>
            </a:pPr>
            <a:r>
              <a:rPr lang="en-US" sz="1800" dirty="0"/>
              <a:t>Link: </a:t>
            </a:r>
            <a:r>
              <a:rPr lang="en-US" sz="1800" dirty="0">
                <a:hlinkClick r:id="rId4"/>
              </a:rPr>
              <a:t>https://viblo.asia/p/su-dung-git-trong-ubuntu-jaqG0lOPGEKw</a:t>
            </a: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0B267E-B01C-1919-96B3-E12000B99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2857D-2FF2-42ED-8546-B099814BD6AF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8649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UTM Caviar"/>
        <a:ea typeface=""/>
        <a:cs typeface=""/>
      </a:majorFont>
      <a:minorFont>
        <a:latin typeface="VNF-Caviar Dream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.potx" id="{98172F74-CA89-487B-99AE-0116E60C713A}" vid="{906B353E-1F0A-4BF2-A578-C5D0271FA256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UTM Caviar"/>
        <a:ea typeface=""/>
        <a:cs typeface=""/>
      </a:majorFont>
      <a:minorFont>
        <a:latin typeface="VNF-Caviar Dream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.potx" id="{98172F74-CA89-487B-99AE-0116E60C713A}" vid="{906B353E-1F0A-4BF2-A578-C5D0271FA256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PIF_Template_Slide</Template>
  <TotalTime>869</TotalTime>
  <Words>6940</Words>
  <Application>Microsoft Office PowerPoint</Application>
  <PresentationFormat>On-screen Show (4:3)</PresentationFormat>
  <Paragraphs>624</Paragraphs>
  <Slides>102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102</vt:i4>
      </vt:variant>
    </vt:vector>
  </HeadingPairs>
  <TitlesOfParts>
    <vt:vector size="111" baseType="lpstr">
      <vt:lpstr>Arial</vt:lpstr>
      <vt:lpstr>Calibri</vt:lpstr>
      <vt:lpstr>Caviar Dreams</vt:lpstr>
      <vt:lpstr>UTM Caviar</vt:lpstr>
      <vt:lpstr>UTM Caviar (Headings)</vt:lpstr>
      <vt:lpstr>VNF-Caviar Dreams</vt:lpstr>
      <vt:lpstr>Wingdings</vt:lpstr>
      <vt:lpstr>Office Theme</vt:lpstr>
      <vt:lpstr>1_Office Theme</vt:lpstr>
      <vt:lpstr>LINUX  FUNDAMENTAL</vt:lpstr>
      <vt:lpstr>NỘI DUNG CHÍNH</vt:lpstr>
      <vt:lpstr>1. Hệ điều hành là gì ?</vt:lpstr>
      <vt:lpstr>1. Hệ điều hành là gì ?</vt:lpstr>
      <vt:lpstr>1. Hệ điều hành là gì ?</vt:lpstr>
      <vt:lpstr>1. Hệ điều hành là gì ?</vt:lpstr>
      <vt:lpstr>1. Hệ điều hành là gì ?</vt:lpstr>
      <vt:lpstr>1. Hệ điều hành là gì ?</vt:lpstr>
      <vt:lpstr>1. Hệ điều hành là gì ?</vt:lpstr>
      <vt:lpstr>1. Hệ điều hành là gì ?</vt:lpstr>
      <vt:lpstr>2. Giới thiệu về Linux OS và ứng dụng</vt:lpstr>
      <vt:lpstr>2. Giới thiệu về Linux OS và ứng dụng</vt:lpstr>
      <vt:lpstr>2. Giới thiệu về Linux OS và ứng dụng</vt:lpstr>
      <vt:lpstr>2. Giới thiệu về Linux OS và ứng dụng</vt:lpstr>
      <vt:lpstr>2. Giới thiệu về Linux OS và ứng dụng</vt:lpstr>
      <vt:lpstr>2. Giới thiệu về Linux OS và ứng dụng</vt:lpstr>
      <vt:lpstr>2. Giới thiệu về Linux OS và ứng dụng</vt:lpstr>
      <vt:lpstr>2. Giới thiệu về Linux OS và ứng dụng</vt:lpstr>
      <vt:lpstr>2. Giới thiệu về Linux OS và ứng dụng</vt:lpstr>
      <vt:lpstr>2. Giới thiệu về Linux OS và ứng dụng</vt:lpstr>
      <vt:lpstr>2. Giới thiệu về Linux OS và ứng dụng</vt:lpstr>
      <vt:lpstr>2. Giới thiệu về Linux OS và ứng dụng</vt:lpstr>
      <vt:lpstr>2. Giới thiệu về Linux OS và ứng dụng</vt:lpstr>
      <vt:lpstr>2. Giới thiệu về Linux OS và ứng dụng</vt:lpstr>
      <vt:lpstr>3. Linux kernel architecture</vt:lpstr>
      <vt:lpstr>3. Linux kernel architecture</vt:lpstr>
      <vt:lpstr>3. Linux kernel architecture</vt:lpstr>
      <vt:lpstr>3. Linux kernel architecture</vt:lpstr>
      <vt:lpstr>3. Linux kernel architecture</vt:lpstr>
      <vt:lpstr>3. Linux kernel architecture</vt:lpstr>
      <vt:lpstr>4. System call interface</vt:lpstr>
      <vt:lpstr>4. System call interface</vt:lpstr>
      <vt:lpstr>4. System call interface</vt:lpstr>
      <vt:lpstr>4. System call interface</vt:lpstr>
      <vt:lpstr>4. System call interface</vt:lpstr>
      <vt:lpstr>4. System call interface</vt:lpstr>
      <vt:lpstr>4. System call interface</vt:lpstr>
      <vt:lpstr>4. System call interface</vt:lpstr>
      <vt:lpstr>5. CLI (Command Line Interface) và một số command line cơ bản  </vt:lpstr>
      <vt:lpstr>5. CLI (Command Line Interface) và một số command line cơ bản </vt:lpstr>
      <vt:lpstr>5. CLI (Command Line Interface) và một số command line cơ bản </vt:lpstr>
      <vt:lpstr>5. CLI (Command Line Interface) và một số command line cơ bản </vt:lpstr>
      <vt:lpstr>5. CLI (Command Line Interface) và một số command line cơ bản </vt:lpstr>
      <vt:lpstr>5. CLI (Command Line Interface) và một số command line cơ bản </vt:lpstr>
      <vt:lpstr>5. CLI (Command Line Interface) và một số command line cơ bản </vt:lpstr>
      <vt:lpstr>5. CLI (Command Line Interface) và một số command line cơ bản </vt:lpstr>
      <vt:lpstr>5. CLI (Command Line Interface) và một số command line cơ bản </vt:lpstr>
      <vt:lpstr>5. CLI (Command Line Interface) và một số command line cơ bản </vt:lpstr>
      <vt:lpstr>6. Linux device driver</vt:lpstr>
      <vt:lpstr>6. Linux device driver</vt:lpstr>
      <vt:lpstr>6. Linux device driver</vt:lpstr>
      <vt:lpstr>6. Linux device driver</vt:lpstr>
      <vt:lpstr>6. Linux device driver</vt:lpstr>
      <vt:lpstr>6. Linux device driver</vt:lpstr>
      <vt:lpstr>7. Linux file system</vt:lpstr>
      <vt:lpstr>7. Linux file system</vt:lpstr>
      <vt:lpstr>7. Linux file system</vt:lpstr>
      <vt:lpstr>7. Linux file system</vt:lpstr>
      <vt:lpstr>7. Linux file system</vt:lpstr>
      <vt:lpstr>7. Linux file system</vt:lpstr>
      <vt:lpstr>7. Linux file system</vt:lpstr>
      <vt:lpstr>7. Linux file system</vt:lpstr>
      <vt:lpstr>7. Linux file system</vt:lpstr>
      <vt:lpstr>7. Linux file system</vt:lpstr>
      <vt:lpstr>7. Linux file system</vt:lpstr>
      <vt:lpstr>7. Linux file system</vt:lpstr>
      <vt:lpstr>7. Linux file system</vt:lpstr>
      <vt:lpstr>7. Linux file system</vt:lpstr>
      <vt:lpstr>7. Linux file system</vt:lpstr>
      <vt:lpstr>7. Linux file system</vt:lpstr>
      <vt:lpstr>8. Process</vt:lpstr>
      <vt:lpstr>8. Process</vt:lpstr>
      <vt:lpstr>8. Process</vt:lpstr>
      <vt:lpstr>9. User – group and permission.</vt:lpstr>
      <vt:lpstr>9. User – group and permission</vt:lpstr>
      <vt:lpstr>9. User – group and permission.</vt:lpstr>
      <vt:lpstr>9. User – group and permission</vt:lpstr>
      <vt:lpstr>9. User – group and permission</vt:lpstr>
      <vt:lpstr>9. User – group and permission</vt:lpstr>
      <vt:lpstr>9. User – group and permission</vt:lpstr>
      <vt:lpstr>9. User – group and permission</vt:lpstr>
      <vt:lpstr>9. User – group and permission</vt:lpstr>
      <vt:lpstr>9. User – group and permission</vt:lpstr>
      <vt:lpstr>9. User – group and permission</vt:lpstr>
      <vt:lpstr>9. User – group and permission</vt:lpstr>
      <vt:lpstr>9. User – group and permission</vt:lpstr>
      <vt:lpstr>9. User – group and permission</vt:lpstr>
      <vt:lpstr>10. Telnet and SSH network protocol</vt:lpstr>
      <vt:lpstr>10. Telnet and SSH network protocol</vt:lpstr>
      <vt:lpstr>10. Telnet and SSH network protocol</vt:lpstr>
      <vt:lpstr>10. Telnet and SSH network protocol</vt:lpstr>
      <vt:lpstr>10. Telnet and SSH network protocol</vt:lpstr>
      <vt:lpstr>10. Telnet and SSH network protocol</vt:lpstr>
      <vt:lpstr>10. Telnet and SSH network protocol</vt:lpstr>
      <vt:lpstr>10. Telnet and SSH network protocol</vt:lpstr>
      <vt:lpstr>10. Telnet and SSH network protocol</vt:lpstr>
      <vt:lpstr>10. Telnet and SSH network protocol</vt:lpstr>
      <vt:lpstr>11. Linux Ubuntu Installation Guide</vt:lpstr>
      <vt:lpstr>11. Linux Ubuntu Installation Guide</vt:lpstr>
      <vt:lpstr>11. Linux Ubuntu Installation Guide</vt:lpstr>
      <vt:lpstr>11. Linux Ubuntu Installation Guide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LINUX OS FUNDAMENTAL</dc:title>
  <dc:creator>Phạm Văn Trung</dc:creator>
  <cp:lastModifiedBy>Phạm Văn Trung</cp:lastModifiedBy>
  <cp:revision>17</cp:revision>
  <dcterms:created xsi:type="dcterms:W3CDTF">2023-06-21T16:32:10Z</dcterms:created>
  <dcterms:modified xsi:type="dcterms:W3CDTF">2023-06-30T17:06:33Z</dcterms:modified>
</cp:coreProperties>
</file>